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6F57826-8C7F-478F-9D28-22EC6A679EB9}" type="datetimeFigureOut">
              <a:rPr lang="ar-IQ" smtClean="0"/>
              <a:t>12/08/1444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152013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6F57826-8C7F-478F-9D28-22EC6A679EB9}" type="datetimeFigureOut">
              <a:rPr lang="ar-IQ" smtClean="0"/>
              <a:t>12/08/1444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404530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6F57826-8C7F-478F-9D28-22EC6A679EB9}" type="datetimeFigureOut">
              <a:rPr lang="ar-IQ" smtClean="0"/>
              <a:t>12/08/1444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378340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6F57826-8C7F-478F-9D28-22EC6A679EB9}" type="datetimeFigureOut">
              <a:rPr lang="ar-IQ" smtClean="0"/>
              <a:t>12/08/1444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346921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6F57826-8C7F-478F-9D28-22EC6A679EB9}" type="datetimeFigureOut">
              <a:rPr lang="ar-IQ" smtClean="0"/>
              <a:t>12/08/1444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133051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6F57826-8C7F-478F-9D28-22EC6A679EB9}" type="datetimeFigureOut">
              <a:rPr lang="ar-IQ" smtClean="0"/>
              <a:t>12/08/1444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51572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6F57826-8C7F-478F-9D28-22EC6A679EB9}" type="datetimeFigureOut">
              <a:rPr lang="ar-IQ" smtClean="0"/>
              <a:t>12/08/1444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36413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6F57826-8C7F-478F-9D28-22EC6A679EB9}" type="datetimeFigureOut">
              <a:rPr lang="ar-IQ" smtClean="0"/>
              <a:t>12/08/1444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222577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6F57826-8C7F-478F-9D28-22EC6A679EB9}" type="datetimeFigureOut">
              <a:rPr lang="ar-IQ" smtClean="0"/>
              <a:t>12/08/1444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64928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6F57826-8C7F-478F-9D28-22EC6A679EB9}" type="datetimeFigureOut">
              <a:rPr lang="ar-IQ" smtClean="0"/>
              <a:t>12/08/1444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78655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6F57826-8C7F-478F-9D28-22EC6A679EB9}" type="datetimeFigureOut">
              <a:rPr lang="ar-IQ" smtClean="0"/>
              <a:t>12/08/1444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5E8DC4D-86C2-4603-AA40-C5B19D305EE2}" type="slidenum">
              <a:rPr lang="ar-IQ" smtClean="0"/>
              <a:t>‹#›</a:t>
            </a:fld>
            <a:endParaRPr lang="ar-IQ"/>
          </a:p>
        </p:txBody>
      </p:sp>
    </p:spTree>
    <p:extLst>
      <p:ext uri="{BB962C8B-B14F-4D97-AF65-F5344CB8AC3E}">
        <p14:creationId xmlns:p14="http://schemas.microsoft.com/office/powerpoint/2010/main" val="494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6F57826-8C7F-478F-9D28-22EC6A679EB9}" type="datetimeFigureOut">
              <a:rPr lang="ar-IQ" smtClean="0"/>
              <a:t>12/08/1444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E8DC4D-86C2-4603-AA40-C5B19D305EE2}" type="slidenum">
              <a:rPr lang="ar-IQ" smtClean="0"/>
              <a:t>‹#›</a:t>
            </a:fld>
            <a:endParaRPr lang="ar-IQ"/>
          </a:p>
        </p:txBody>
      </p:sp>
    </p:spTree>
    <p:extLst>
      <p:ext uri="{BB962C8B-B14F-4D97-AF65-F5344CB8AC3E}">
        <p14:creationId xmlns:p14="http://schemas.microsoft.com/office/powerpoint/2010/main" val="179758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04665"/>
            <a:ext cx="7772400" cy="1152128"/>
          </a:xfrm>
        </p:spPr>
        <p:txBody>
          <a:bodyPr>
            <a:normAutofit/>
          </a:bodyPr>
          <a:lstStyle/>
          <a:p>
            <a:r>
              <a:rPr lang="ar-IQ" sz="3600" b="1" dirty="0" smtClean="0">
                <a:solidFill>
                  <a:srgbClr val="FF0000"/>
                </a:solidFill>
              </a:rPr>
              <a:t>المحاضرة الأولى</a:t>
            </a:r>
            <a:endParaRPr lang="ar-IQ" sz="3600" b="1" dirty="0">
              <a:solidFill>
                <a:srgbClr val="FF0000"/>
              </a:solidFill>
            </a:endParaRPr>
          </a:p>
        </p:txBody>
      </p:sp>
      <p:sp>
        <p:nvSpPr>
          <p:cNvPr id="3" name="عنوان فرعي 2"/>
          <p:cNvSpPr>
            <a:spLocks noGrp="1"/>
          </p:cNvSpPr>
          <p:nvPr>
            <p:ph type="subTitle" idx="1"/>
          </p:nvPr>
        </p:nvSpPr>
        <p:spPr>
          <a:xfrm>
            <a:off x="1371600" y="1844824"/>
            <a:ext cx="6400800" cy="1440160"/>
          </a:xfrm>
        </p:spPr>
        <p:txBody>
          <a:bodyPr>
            <a:normAutofit/>
          </a:bodyPr>
          <a:lstStyle/>
          <a:p>
            <a:r>
              <a:rPr lang="ar-IQ" b="1" dirty="0" smtClean="0">
                <a:solidFill>
                  <a:srgbClr val="00B050"/>
                </a:solidFill>
              </a:rPr>
              <a:t>تكثير أسماك عملي- المرحلة الرابعة </a:t>
            </a:r>
          </a:p>
          <a:p>
            <a:r>
              <a:rPr lang="ar-IQ" b="1" dirty="0" smtClean="0">
                <a:solidFill>
                  <a:srgbClr val="00B050"/>
                </a:solidFill>
              </a:rPr>
              <a:t>قسم الأسماك والثروة البحرية</a:t>
            </a:r>
            <a:endParaRPr lang="ar-IQ" b="1" dirty="0">
              <a:solidFill>
                <a:srgbClr val="00B050"/>
              </a:solidFill>
            </a:endParaRPr>
          </a:p>
        </p:txBody>
      </p:sp>
      <p:sp>
        <p:nvSpPr>
          <p:cNvPr id="4" name="مستطيل 3"/>
          <p:cNvSpPr/>
          <p:nvPr/>
        </p:nvSpPr>
        <p:spPr>
          <a:xfrm>
            <a:off x="1043608" y="3501008"/>
            <a:ext cx="6912768" cy="133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IQ" sz="3200" b="1" dirty="0" smtClean="0">
                <a:solidFill>
                  <a:srgbClr val="FF0000"/>
                </a:solidFill>
              </a:rPr>
              <a:t>عنوان المحاضرة</a:t>
            </a:r>
          </a:p>
          <a:p>
            <a:r>
              <a:rPr lang="ar-IQ" sz="3200" b="1" dirty="0" smtClean="0">
                <a:solidFill>
                  <a:srgbClr val="FF0000"/>
                </a:solidFill>
              </a:rPr>
              <a:t>    طرق </a:t>
            </a:r>
            <a:r>
              <a:rPr lang="ar-IQ" sz="3200" b="1" dirty="0" smtClean="0">
                <a:solidFill>
                  <a:srgbClr val="FF0000"/>
                </a:solidFill>
              </a:rPr>
              <a:t>اكثار الأسماك وكيفية إختيار الأمهات</a:t>
            </a:r>
            <a:endParaRPr lang="ar-IQ" sz="3200" b="1" dirty="0">
              <a:solidFill>
                <a:srgbClr val="FF0000"/>
              </a:solidFill>
            </a:endParaRPr>
          </a:p>
        </p:txBody>
      </p:sp>
      <p:sp>
        <p:nvSpPr>
          <p:cNvPr id="5" name="Rectangle 4"/>
          <p:cNvSpPr/>
          <p:nvPr/>
        </p:nvSpPr>
        <p:spPr>
          <a:xfrm>
            <a:off x="1619672" y="5230941"/>
            <a:ext cx="5544616" cy="461665"/>
          </a:xfrm>
          <a:prstGeom prst="rect">
            <a:avLst/>
          </a:prstGeom>
        </p:spPr>
        <p:txBody>
          <a:bodyPr wrap="square">
            <a:spAutoFit/>
          </a:bodyPr>
          <a:lstStyle/>
          <a:p>
            <a:pPr algn="ctr"/>
            <a:r>
              <a:rPr lang="en-US" sz="2400" b="1" dirty="0" smtClean="0">
                <a:solidFill>
                  <a:srgbClr val="0070C0"/>
                </a:solidFill>
                <a:latin typeface="Simplified Arabic" pitchFamily="18" charset="-78"/>
                <a:cs typeface="Simplified Arabic" pitchFamily="18" charset="-78"/>
              </a:rPr>
              <a:t>Dr. </a:t>
            </a:r>
            <a:r>
              <a:rPr lang="en-US" sz="2400" b="1" dirty="0">
                <a:solidFill>
                  <a:srgbClr val="0070C0"/>
                </a:solidFill>
                <a:latin typeface="Simplified Arabic" pitchFamily="18" charset="-78"/>
                <a:cs typeface="Simplified Arabic" pitchFamily="18" charset="-78"/>
              </a:rPr>
              <a:t>Ahmed </a:t>
            </a:r>
            <a:r>
              <a:rPr lang="en-US" sz="2400" b="1" dirty="0" err="1">
                <a:solidFill>
                  <a:srgbClr val="0070C0"/>
                </a:solidFill>
                <a:latin typeface="Simplified Arabic" pitchFamily="18" charset="-78"/>
                <a:cs typeface="Simplified Arabic" pitchFamily="18" charset="-78"/>
              </a:rPr>
              <a:t>Muhsen</a:t>
            </a:r>
            <a:r>
              <a:rPr lang="en-US" sz="2400" b="1" dirty="0">
                <a:solidFill>
                  <a:srgbClr val="0070C0"/>
                </a:solidFill>
                <a:latin typeface="Simplified Arabic" pitchFamily="18" charset="-78"/>
                <a:cs typeface="Simplified Arabic" pitchFamily="18" charset="-78"/>
              </a:rPr>
              <a:t> </a:t>
            </a:r>
            <a:r>
              <a:rPr lang="en-US" sz="2400" b="1" dirty="0" err="1">
                <a:solidFill>
                  <a:srgbClr val="0070C0"/>
                </a:solidFill>
                <a:latin typeface="Simplified Arabic" pitchFamily="18" charset="-78"/>
                <a:cs typeface="Simplified Arabic" pitchFamily="18" charset="-78"/>
              </a:rPr>
              <a:t>Mojer</a:t>
            </a:r>
            <a:endParaRPr lang="en-US" sz="2400" b="1" dirty="0">
              <a:solidFill>
                <a:srgbClr val="0070C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51686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1" y="332656"/>
            <a:ext cx="8712968" cy="2677656"/>
          </a:xfrm>
          <a:prstGeom prst="rect">
            <a:avLst/>
          </a:prstGeom>
        </p:spPr>
        <p:txBody>
          <a:bodyPr wrap="square">
            <a:spAutoFit/>
          </a:bodyPr>
          <a:lstStyle/>
          <a:p>
            <a:pPr lvl="0" algn="just">
              <a:lnSpc>
                <a:spcPct val="150000"/>
              </a:lnSpc>
            </a:pPr>
            <a:r>
              <a:rPr lang="ar-IQ" sz="2800" b="1" dirty="0" smtClean="0">
                <a:solidFill>
                  <a:srgbClr val="FF0000"/>
                </a:solidFill>
                <a:latin typeface="Arial" pitchFamily="34" charset="0"/>
                <a:cs typeface="Arial" pitchFamily="34" charset="0"/>
              </a:rPr>
              <a:t>التكثير الأصطناعي</a:t>
            </a:r>
            <a:r>
              <a:rPr lang="ar-IQ" sz="2800" b="1" dirty="0">
                <a:solidFill>
                  <a:srgbClr val="FF0000"/>
                </a:solidFill>
                <a:latin typeface="Arial" pitchFamily="34" charset="0"/>
                <a:cs typeface="Arial" pitchFamily="34" charset="0"/>
              </a:rPr>
              <a:t> </a:t>
            </a:r>
            <a:r>
              <a:rPr lang="en-GB" sz="2800" b="1" dirty="0">
                <a:solidFill>
                  <a:srgbClr val="00B050"/>
                </a:solidFill>
                <a:latin typeface="Arial" pitchFamily="34" charset="0"/>
                <a:cs typeface="Arial" pitchFamily="34" charset="0"/>
              </a:rPr>
              <a:t>Artificial </a:t>
            </a:r>
            <a:r>
              <a:rPr lang="en-GB" sz="2800" b="1" dirty="0" smtClean="0">
                <a:solidFill>
                  <a:srgbClr val="00B050"/>
                </a:solidFill>
                <a:latin typeface="Arial" pitchFamily="34" charset="0"/>
                <a:cs typeface="Arial" pitchFamily="34" charset="0"/>
              </a:rPr>
              <a:t>propagation</a:t>
            </a:r>
            <a:r>
              <a:rPr lang="ar-IQ" sz="2800" b="1" dirty="0" smtClean="0">
                <a:latin typeface="Times New Roman"/>
              </a:rPr>
              <a:t>: </a:t>
            </a:r>
            <a:r>
              <a:rPr lang="ar-IQ" sz="2800" dirty="0" smtClean="0">
                <a:latin typeface="Times New Roman"/>
              </a:rPr>
              <a:t>وفيه </a:t>
            </a:r>
            <a:r>
              <a:rPr lang="ar-IQ" sz="2800" dirty="0">
                <a:latin typeface="Times New Roman"/>
              </a:rPr>
              <a:t>يتم  الحقن الهرموني مع السيطرة </a:t>
            </a:r>
            <a:r>
              <a:rPr lang="ar-IQ" sz="2800" dirty="0" smtClean="0">
                <a:latin typeface="Times New Roman"/>
              </a:rPr>
              <a:t>على </a:t>
            </a:r>
            <a:r>
              <a:rPr lang="ar-IQ" sz="2800" dirty="0">
                <a:latin typeface="Times New Roman"/>
              </a:rPr>
              <a:t>جميع العمليات الخاصة </a:t>
            </a:r>
            <a:r>
              <a:rPr lang="ar-IQ" sz="2800" dirty="0" smtClean="0">
                <a:latin typeface="Times New Roman"/>
              </a:rPr>
              <a:t>بالتكاثر من اخصاب البيوض وغسلها وحضنها وتفقيسها الى حضانة </a:t>
            </a:r>
            <a:r>
              <a:rPr lang="ar-IQ" sz="2800" dirty="0">
                <a:latin typeface="Times New Roman"/>
              </a:rPr>
              <a:t>اليرقات وفي ظروف </a:t>
            </a:r>
            <a:r>
              <a:rPr lang="ar-IQ" sz="2800" dirty="0" smtClean="0">
                <a:latin typeface="Times New Roman"/>
              </a:rPr>
              <a:t>بيئية مسيطر </a:t>
            </a:r>
            <a:r>
              <a:rPr lang="ar-IQ" sz="2800" dirty="0">
                <a:latin typeface="Times New Roman"/>
              </a:rPr>
              <a:t>عليها بشكل كامل، </a:t>
            </a:r>
            <a:r>
              <a:rPr lang="ar-IQ" sz="2800" dirty="0" smtClean="0">
                <a:latin typeface="Times New Roman"/>
              </a:rPr>
              <a:t>وتتم </a:t>
            </a:r>
            <a:r>
              <a:rPr lang="ar-IQ" sz="2800" dirty="0">
                <a:latin typeface="Times New Roman"/>
              </a:rPr>
              <a:t>جميع العمليات داخل </a:t>
            </a:r>
            <a:r>
              <a:rPr lang="ar-IQ" sz="2800" dirty="0" smtClean="0">
                <a:latin typeface="Times New Roman"/>
              </a:rPr>
              <a:t>المفقس وكما يلي:</a:t>
            </a:r>
            <a:endParaRPr lang="ar-IQ" sz="2800" dirty="0"/>
          </a:p>
        </p:txBody>
      </p:sp>
      <p:sp>
        <p:nvSpPr>
          <p:cNvPr id="3" name="مستطيل 2"/>
          <p:cNvSpPr/>
          <p:nvPr/>
        </p:nvSpPr>
        <p:spPr>
          <a:xfrm>
            <a:off x="251521" y="3068960"/>
            <a:ext cx="8712967" cy="3323987"/>
          </a:xfrm>
          <a:prstGeom prst="rect">
            <a:avLst/>
          </a:prstGeom>
        </p:spPr>
        <p:txBody>
          <a:bodyPr wrap="square">
            <a:spAutoFit/>
          </a:bodyPr>
          <a:lstStyle/>
          <a:p>
            <a:pPr>
              <a:lnSpc>
                <a:spcPct val="150000"/>
              </a:lnSpc>
            </a:pPr>
            <a:r>
              <a:rPr lang="ar-IQ" sz="2800" dirty="0" smtClean="0"/>
              <a:t>1- جلب الأمهات ووزنها وتعليمها ومن ثم وضعها داخل أحواض الحضانة.</a:t>
            </a:r>
          </a:p>
          <a:p>
            <a:pPr>
              <a:lnSpc>
                <a:spcPct val="150000"/>
              </a:lnSpc>
            </a:pPr>
            <a:r>
              <a:rPr lang="ar-IQ" sz="2800" dirty="0" smtClean="0"/>
              <a:t>2-الحقن بهرمونات الغدد التناسلية. 3- استخراج البيوض والحيامن بالتمسيد. 4- تخصيب البيوض بالحيامن. 5- غسل البيوض المخصبة. 6- حضن البيوض داخل المفقسات. 7- وضع </a:t>
            </a:r>
            <a:r>
              <a:rPr lang="ar-IQ" sz="2800" dirty="0"/>
              <a:t>اليرقات </a:t>
            </a:r>
            <a:r>
              <a:rPr lang="ar-IQ" sz="2800" dirty="0" smtClean="0"/>
              <a:t>الفاقسة داخل حاضنات كبيرة وتغذيتها. 8- نقل اليرقات الى احواض الحضانة الخارجية.</a:t>
            </a:r>
            <a:endParaRPr lang="ar-IQ" sz="2800" dirty="0"/>
          </a:p>
        </p:txBody>
      </p:sp>
    </p:spTree>
    <p:extLst>
      <p:ext uri="{BB962C8B-B14F-4D97-AF65-F5344CB8AC3E}">
        <p14:creationId xmlns:p14="http://schemas.microsoft.com/office/powerpoint/2010/main" val="401590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684076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6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10859" y="404664"/>
            <a:ext cx="3961341" cy="584775"/>
          </a:xfrm>
          <a:prstGeom prst="rect">
            <a:avLst/>
          </a:prstGeom>
        </p:spPr>
        <p:txBody>
          <a:bodyPr wrap="none">
            <a:spAutoFit/>
          </a:bodyPr>
          <a:lstStyle/>
          <a:p>
            <a:pPr algn="ctr"/>
            <a:r>
              <a:rPr lang="ar-IQ" sz="3200" b="1" dirty="0">
                <a:solidFill>
                  <a:srgbClr val="FF0000"/>
                </a:solidFill>
              </a:rPr>
              <a:t>اختيار </a:t>
            </a:r>
            <a:r>
              <a:rPr lang="ar-IQ" sz="3200" b="1" dirty="0" smtClean="0">
                <a:solidFill>
                  <a:srgbClr val="FF0000"/>
                </a:solidFill>
              </a:rPr>
              <a:t>الأمهات المعدة للتكاثر</a:t>
            </a:r>
            <a:endParaRPr lang="ar-IQ" sz="3200" b="1" dirty="0">
              <a:solidFill>
                <a:srgbClr val="FF0000"/>
              </a:solidFill>
            </a:endParaRPr>
          </a:p>
        </p:txBody>
      </p:sp>
      <p:sp>
        <p:nvSpPr>
          <p:cNvPr id="3" name="مستطيل 2"/>
          <p:cNvSpPr/>
          <p:nvPr/>
        </p:nvSpPr>
        <p:spPr>
          <a:xfrm>
            <a:off x="251520" y="1124744"/>
            <a:ext cx="8712968" cy="5262979"/>
          </a:xfrm>
          <a:prstGeom prst="rect">
            <a:avLst/>
          </a:prstGeom>
        </p:spPr>
        <p:txBody>
          <a:bodyPr wrap="square">
            <a:spAutoFit/>
          </a:bodyPr>
          <a:lstStyle/>
          <a:p>
            <a:pPr algn="just">
              <a:lnSpc>
                <a:spcPct val="150000"/>
              </a:lnSpc>
            </a:pPr>
            <a:r>
              <a:rPr lang="ar-IQ" sz="2800" dirty="0" smtClean="0"/>
              <a:t>شكل الجسم، توزيع الحراشف، الحالة الصحية وتطور الحالة النضجية. جميع هذه الصفات يجب أخذها بعين الإعتبار عند اختيار الأمهات للتكاثر، إذ يجب أن: </a:t>
            </a:r>
          </a:p>
          <a:p>
            <a:pPr marL="514350" indent="-514350" algn="just">
              <a:lnSpc>
                <a:spcPct val="150000"/>
              </a:lnSpc>
              <a:buAutoNum type="arabic1Minus"/>
            </a:pPr>
            <a:r>
              <a:rPr lang="ar-IQ" sz="2800" dirty="0" smtClean="0"/>
              <a:t>تكون الأسماك ناضجة وبصحة </a:t>
            </a:r>
            <a:r>
              <a:rPr lang="ar-IQ" sz="2800" dirty="0"/>
              <a:t>جيدة. </a:t>
            </a:r>
            <a:endParaRPr lang="ar-IQ" sz="2800" dirty="0" smtClean="0"/>
          </a:p>
          <a:p>
            <a:pPr marL="514350" indent="-514350" algn="just">
              <a:lnSpc>
                <a:spcPct val="150000"/>
              </a:lnSpc>
              <a:buAutoNum type="arabic1Minus"/>
            </a:pPr>
            <a:r>
              <a:rPr lang="ar-IQ" sz="2800" dirty="0" smtClean="0"/>
              <a:t> أن لا </a:t>
            </a:r>
            <a:r>
              <a:rPr lang="ar-IQ" sz="2800" dirty="0"/>
              <a:t>يكون </a:t>
            </a:r>
            <a:r>
              <a:rPr lang="ar-IQ" sz="2800" dirty="0" smtClean="0"/>
              <a:t>لديها </a:t>
            </a:r>
            <a:r>
              <a:rPr lang="ar-IQ" sz="2800" dirty="0"/>
              <a:t>جروح أو طفيليات.</a:t>
            </a:r>
          </a:p>
          <a:p>
            <a:pPr algn="just">
              <a:lnSpc>
                <a:spcPct val="150000"/>
              </a:lnSpc>
            </a:pPr>
            <a:r>
              <a:rPr lang="ar-IQ" sz="2800" dirty="0"/>
              <a:t>ج-  يجب أن </a:t>
            </a:r>
            <a:r>
              <a:rPr lang="ar-IQ" sz="2800" dirty="0" smtClean="0"/>
              <a:t>يكون هناك توزيع </a:t>
            </a:r>
            <a:r>
              <a:rPr lang="ar-IQ" sz="2800" dirty="0"/>
              <a:t>نموذجي للحراشف</a:t>
            </a:r>
          </a:p>
          <a:p>
            <a:pPr algn="just">
              <a:lnSpc>
                <a:spcPct val="150000"/>
              </a:lnSpc>
            </a:pPr>
            <a:r>
              <a:rPr lang="ar-IQ" sz="2800" dirty="0"/>
              <a:t>د-  يجب </a:t>
            </a:r>
            <a:r>
              <a:rPr lang="ar-IQ" sz="2800" dirty="0" smtClean="0"/>
              <a:t>أن لا </a:t>
            </a:r>
            <a:r>
              <a:rPr lang="ar-IQ" sz="2800" dirty="0"/>
              <a:t>يكون هناك تشوه في الزعانف أو الجسم.</a:t>
            </a:r>
          </a:p>
          <a:p>
            <a:pPr algn="just">
              <a:lnSpc>
                <a:spcPct val="150000"/>
              </a:lnSpc>
            </a:pPr>
            <a:r>
              <a:rPr lang="ar-IQ" sz="2800" dirty="0" smtClean="0"/>
              <a:t>هـ -  </a:t>
            </a:r>
            <a:r>
              <a:rPr lang="ar-IQ" sz="2800" dirty="0"/>
              <a:t>يجب أن يكون </a:t>
            </a:r>
            <a:r>
              <a:rPr lang="ar-IQ" sz="2800" dirty="0" smtClean="0"/>
              <a:t>الجسم </a:t>
            </a:r>
            <a:r>
              <a:rPr lang="ar-IQ" sz="2800" dirty="0"/>
              <a:t>بالشكل المطلوب (ليس بدينًا جدًا ، ولا نحيفًا جدً</a:t>
            </a:r>
            <a:r>
              <a:rPr lang="ar-IQ" sz="2800" dirty="0" smtClean="0"/>
              <a:t>)</a:t>
            </a:r>
            <a:endParaRPr lang="ar-IQ" sz="2800" dirty="0"/>
          </a:p>
        </p:txBody>
      </p:sp>
    </p:spTree>
    <p:extLst>
      <p:ext uri="{BB962C8B-B14F-4D97-AF65-F5344CB8AC3E}">
        <p14:creationId xmlns:p14="http://schemas.microsoft.com/office/powerpoint/2010/main" val="392831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984776" cy="5184576"/>
          </a:xfrm>
          <a:prstGeom prst="rect">
            <a:avLst/>
          </a:prstGeom>
          <a:noFill/>
          <a:ln>
            <a:noFill/>
          </a:ln>
        </p:spPr>
      </p:pic>
    </p:spTree>
    <p:extLst>
      <p:ext uri="{BB962C8B-B14F-4D97-AF65-F5344CB8AC3E}">
        <p14:creationId xmlns:p14="http://schemas.microsoft.com/office/powerpoint/2010/main" val="407082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09638" y="476672"/>
            <a:ext cx="3746538" cy="584775"/>
          </a:xfrm>
          <a:prstGeom prst="rect">
            <a:avLst/>
          </a:prstGeom>
        </p:spPr>
        <p:txBody>
          <a:bodyPr wrap="none">
            <a:spAutoFit/>
          </a:bodyPr>
          <a:lstStyle/>
          <a:p>
            <a:pPr algn="ctr"/>
            <a:r>
              <a:rPr lang="ar-IQ" sz="3200" b="1" dirty="0">
                <a:solidFill>
                  <a:srgbClr val="FF0000"/>
                </a:solidFill>
                <a:latin typeface="Arial" pitchFamily="34" charset="0"/>
                <a:ea typeface="Calibri"/>
                <a:cs typeface="Arial" pitchFamily="34" charset="0"/>
              </a:rPr>
              <a:t>التمييز بين الإناث والذكور </a:t>
            </a:r>
            <a:endParaRPr lang="ar-IQ" sz="3200" dirty="0">
              <a:solidFill>
                <a:srgbClr val="FF0000"/>
              </a:solidFill>
              <a:latin typeface="Arial" pitchFamily="34" charset="0"/>
              <a:cs typeface="Arial" pitchFamily="34" charset="0"/>
            </a:endParaRPr>
          </a:p>
        </p:txBody>
      </p:sp>
      <p:sp>
        <p:nvSpPr>
          <p:cNvPr id="3" name="مستطيل 2"/>
          <p:cNvSpPr/>
          <p:nvPr/>
        </p:nvSpPr>
        <p:spPr>
          <a:xfrm>
            <a:off x="395536" y="1556792"/>
            <a:ext cx="8424936" cy="2031325"/>
          </a:xfrm>
          <a:prstGeom prst="rect">
            <a:avLst/>
          </a:prstGeom>
        </p:spPr>
        <p:txBody>
          <a:bodyPr wrap="square">
            <a:spAutoFit/>
          </a:bodyPr>
          <a:lstStyle/>
          <a:p>
            <a:pPr algn="just">
              <a:lnSpc>
                <a:spcPct val="150000"/>
              </a:lnSpc>
              <a:spcAft>
                <a:spcPts val="1000"/>
              </a:spcAft>
            </a:pPr>
            <a:r>
              <a:rPr lang="ar-IQ" sz="2800" dirty="0">
                <a:latin typeface="Arial" pitchFamily="34" charset="0"/>
                <a:ea typeface="Calibri"/>
                <a:cs typeface="Arial" pitchFamily="34" charset="0"/>
              </a:rPr>
              <a:t>الأنثى الناضجة (♀) الجسم ممتلئ لها بطن </a:t>
            </a:r>
            <a:r>
              <a:rPr lang="ar-IQ" sz="2800" dirty="0" smtClean="0">
                <a:latin typeface="Arial" pitchFamily="34" charset="0"/>
                <a:ea typeface="Calibri"/>
                <a:cs typeface="Arial" pitchFamily="34" charset="0"/>
              </a:rPr>
              <a:t>مستديرة ولينة </a:t>
            </a:r>
            <a:r>
              <a:rPr lang="ar-IQ" sz="2800" dirty="0">
                <a:latin typeface="Arial" pitchFamily="34" charset="0"/>
                <a:ea typeface="Calibri"/>
                <a:cs typeface="Arial" pitchFamily="34" charset="0"/>
              </a:rPr>
              <a:t>أو شبه </a:t>
            </a:r>
            <a:r>
              <a:rPr lang="ar-IQ" sz="2800" dirty="0" smtClean="0">
                <a:latin typeface="Arial" pitchFamily="34" charset="0"/>
                <a:ea typeface="Calibri"/>
                <a:cs typeface="Arial" pitchFamily="34" charset="0"/>
              </a:rPr>
              <a:t>رخوة </a:t>
            </a:r>
            <a:r>
              <a:rPr lang="ar-IQ" sz="2800" dirty="0">
                <a:latin typeface="Arial" pitchFamily="34" charset="0"/>
                <a:ea typeface="Calibri"/>
                <a:cs typeface="Arial" pitchFamily="34" charset="0"/>
              </a:rPr>
              <a:t>؛ </a:t>
            </a:r>
            <a:r>
              <a:rPr lang="ar-IQ" sz="2800" dirty="0" smtClean="0">
                <a:latin typeface="Arial" pitchFamily="34" charset="0"/>
                <a:ea typeface="Calibri"/>
                <a:cs typeface="Arial" pitchFamily="34" charset="0"/>
              </a:rPr>
              <a:t>الحليمة التناسلية </a:t>
            </a:r>
            <a:r>
              <a:rPr lang="ar-IQ" sz="2800" dirty="0">
                <a:latin typeface="Arial" pitchFamily="34" charset="0"/>
                <a:ea typeface="Calibri"/>
                <a:cs typeface="Arial" pitchFamily="34" charset="0"/>
              </a:rPr>
              <a:t>منتصبة وضاربة </a:t>
            </a:r>
            <a:r>
              <a:rPr lang="ar-IQ" sz="2800" dirty="0" smtClean="0">
                <a:latin typeface="Arial" pitchFamily="34" charset="0"/>
                <a:ea typeface="Calibri"/>
                <a:cs typeface="Arial" pitchFamily="34" charset="0"/>
              </a:rPr>
              <a:t>الى </a:t>
            </a:r>
            <a:r>
              <a:rPr lang="ar-IQ" sz="2800" dirty="0">
                <a:latin typeface="Arial" pitchFamily="34" charset="0"/>
                <a:ea typeface="Calibri"/>
                <a:cs typeface="Arial" pitchFamily="34" charset="0"/>
              </a:rPr>
              <a:t>الحمرة، وتقع </a:t>
            </a:r>
            <a:r>
              <a:rPr lang="ar-IQ" sz="2800" dirty="0" smtClean="0">
                <a:latin typeface="Arial" pitchFamily="34" charset="0"/>
                <a:ea typeface="Calibri"/>
                <a:cs typeface="Arial" pitchFamily="34" charset="0"/>
              </a:rPr>
              <a:t>الفتحة التناسلية  </a:t>
            </a:r>
            <a:r>
              <a:rPr lang="ar-IQ" sz="2800" dirty="0">
                <a:latin typeface="Arial" pitchFamily="34" charset="0"/>
                <a:ea typeface="Calibri"/>
                <a:cs typeface="Arial" pitchFamily="34" charset="0"/>
              </a:rPr>
              <a:t>فوق الحليمة التناسلية . فتحة الشرج متضخمة وبارزة.</a:t>
            </a:r>
            <a:endParaRPr lang="en-US" sz="2800" dirty="0">
              <a:latin typeface="Arial" pitchFamily="34" charset="0"/>
              <a:ea typeface="Calibri"/>
              <a:cs typeface="Arial" pitchFamily="34" charset="0"/>
            </a:endParaRPr>
          </a:p>
        </p:txBody>
      </p:sp>
      <p:sp>
        <p:nvSpPr>
          <p:cNvPr id="4" name="مستطيل 3"/>
          <p:cNvSpPr/>
          <p:nvPr/>
        </p:nvSpPr>
        <p:spPr>
          <a:xfrm>
            <a:off x="395536" y="3668831"/>
            <a:ext cx="8496944" cy="2031325"/>
          </a:xfrm>
          <a:prstGeom prst="rect">
            <a:avLst/>
          </a:prstGeom>
        </p:spPr>
        <p:txBody>
          <a:bodyPr wrap="square">
            <a:spAutoFit/>
          </a:bodyPr>
          <a:lstStyle/>
          <a:p>
            <a:pPr algn="just">
              <a:lnSpc>
                <a:spcPct val="150000"/>
              </a:lnSpc>
            </a:pPr>
            <a:r>
              <a:rPr lang="ar-IQ" sz="2800" dirty="0">
                <a:latin typeface="Arial" pitchFamily="34" charset="0"/>
                <a:ea typeface="Calibri"/>
                <a:cs typeface="Arial" pitchFamily="34" charset="0"/>
              </a:rPr>
              <a:t>الذكر الناضج (♂) يكون الجسم اسطواني  والأعضاء التناسلية تفتح  خلف الحليمة التناسلية ويطلق السائل المنوي تحت الضغط الخفيف على البطن.  مع وجود الدرنات على الغطاء </a:t>
            </a:r>
            <a:r>
              <a:rPr lang="ar-IQ" sz="2800" dirty="0" smtClean="0">
                <a:latin typeface="Arial" pitchFamily="34" charset="0"/>
                <a:ea typeface="Calibri"/>
                <a:cs typeface="Arial" pitchFamily="34" charset="0"/>
              </a:rPr>
              <a:t>الخيشومي.</a:t>
            </a:r>
            <a:endParaRPr lang="ar-IQ" sz="2800" dirty="0">
              <a:latin typeface="Arial" pitchFamily="34" charset="0"/>
              <a:cs typeface="Arial" pitchFamily="34" charset="0"/>
            </a:endParaRPr>
          </a:p>
        </p:txBody>
      </p:sp>
    </p:spTree>
    <p:extLst>
      <p:ext uri="{BB962C8B-B14F-4D97-AF65-F5344CB8AC3E}">
        <p14:creationId xmlns:p14="http://schemas.microsoft.com/office/powerpoint/2010/main" val="127772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552728" cy="2664296"/>
          </a:xfrm>
          <a:prstGeom prst="rect">
            <a:avLst/>
          </a:prstGeom>
          <a:noFill/>
          <a:ln>
            <a:noFill/>
          </a:ln>
        </p:spPr>
      </p:pic>
      <p:pic>
        <p:nvPicPr>
          <p:cNvPr id="3" name="صورة 2"/>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212976"/>
            <a:ext cx="6552728" cy="3456384"/>
          </a:xfrm>
          <a:prstGeom prst="rect">
            <a:avLst/>
          </a:prstGeom>
          <a:noFill/>
          <a:ln>
            <a:noFill/>
          </a:ln>
        </p:spPr>
      </p:pic>
    </p:spTree>
    <p:extLst>
      <p:ext uri="{BB962C8B-B14F-4D97-AF65-F5344CB8AC3E}">
        <p14:creationId xmlns:p14="http://schemas.microsoft.com/office/powerpoint/2010/main" val="163872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36417" y="406405"/>
            <a:ext cx="3103735" cy="646331"/>
          </a:xfrm>
          <a:prstGeom prst="rect">
            <a:avLst/>
          </a:prstGeom>
        </p:spPr>
        <p:txBody>
          <a:bodyPr wrap="none">
            <a:spAutoFit/>
          </a:bodyPr>
          <a:lstStyle/>
          <a:p>
            <a:r>
              <a:rPr lang="ar-IQ" sz="3600" b="1" dirty="0">
                <a:solidFill>
                  <a:srgbClr val="00B050"/>
                </a:solidFill>
              </a:rPr>
              <a:t>طرق تكثير الأسماك</a:t>
            </a:r>
          </a:p>
        </p:txBody>
      </p:sp>
      <p:sp>
        <p:nvSpPr>
          <p:cNvPr id="3" name="مستطيل 2"/>
          <p:cNvSpPr/>
          <p:nvPr/>
        </p:nvSpPr>
        <p:spPr>
          <a:xfrm>
            <a:off x="323528" y="1564431"/>
            <a:ext cx="8532440" cy="4744889"/>
          </a:xfrm>
          <a:prstGeom prst="rect">
            <a:avLst/>
          </a:prstGeom>
        </p:spPr>
        <p:txBody>
          <a:bodyPr wrap="square">
            <a:spAutoFit/>
          </a:bodyPr>
          <a:lstStyle/>
          <a:p>
            <a:pPr algn="just">
              <a:lnSpc>
                <a:spcPct val="150000"/>
              </a:lnSpc>
              <a:spcAft>
                <a:spcPts val="1000"/>
              </a:spcAft>
            </a:pPr>
            <a:r>
              <a:rPr lang="ar-IQ" sz="2800" b="1" dirty="0" smtClean="0">
                <a:solidFill>
                  <a:srgbClr val="FF0000"/>
                </a:solidFill>
                <a:ea typeface="Calibri"/>
              </a:rPr>
              <a:t>التكثير الطبيعي </a:t>
            </a:r>
            <a:r>
              <a:rPr lang="en-US" sz="2800" b="1" dirty="0" smtClean="0">
                <a:solidFill>
                  <a:srgbClr val="00B050"/>
                </a:solidFill>
                <a:ea typeface="Calibri"/>
              </a:rPr>
              <a:t>Natural Propagation</a:t>
            </a:r>
            <a:r>
              <a:rPr lang="ar-IQ" sz="2800" b="1" dirty="0" smtClean="0">
                <a:solidFill>
                  <a:srgbClr val="00B050"/>
                </a:solidFill>
                <a:ea typeface="Calibri"/>
              </a:rPr>
              <a:t> </a:t>
            </a:r>
            <a:r>
              <a:rPr lang="ar-IQ" sz="2800" b="1" dirty="0">
                <a:ea typeface="Calibri"/>
              </a:rPr>
              <a:t>: </a:t>
            </a:r>
            <a:r>
              <a:rPr lang="ar-IQ" sz="2800" dirty="0">
                <a:ea typeface="Calibri"/>
              </a:rPr>
              <a:t>لا توجد معاملة </a:t>
            </a:r>
            <a:r>
              <a:rPr lang="ar-IQ" sz="2800" dirty="0" smtClean="0">
                <a:ea typeface="Calibri"/>
              </a:rPr>
              <a:t>بالهرمونات  التكاثرية </a:t>
            </a:r>
            <a:r>
              <a:rPr lang="ar-IQ" sz="2800" dirty="0" smtClean="0">
                <a:ea typeface="Calibri"/>
              </a:rPr>
              <a:t>وتترك الأسماك الناضجة </a:t>
            </a:r>
            <a:r>
              <a:rPr lang="ar-IQ" sz="2800" dirty="0" smtClean="0">
                <a:ea typeface="Calibri"/>
              </a:rPr>
              <a:t>تتكاثر </a:t>
            </a:r>
            <a:r>
              <a:rPr lang="ar-IQ" sz="2800" dirty="0" smtClean="0">
                <a:ea typeface="Calibri"/>
              </a:rPr>
              <a:t>طبيعياً </a:t>
            </a:r>
            <a:r>
              <a:rPr lang="ar-IQ" sz="2800" dirty="0">
                <a:ea typeface="Calibri"/>
              </a:rPr>
              <a:t>في المسطحات المائية المعدة لهذا الغرض </a:t>
            </a:r>
            <a:r>
              <a:rPr lang="ar-IQ" sz="2800" dirty="0" smtClean="0">
                <a:ea typeface="Calibri"/>
              </a:rPr>
              <a:t>(أحواض، </a:t>
            </a:r>
            <a:r>
              <a:rPr lang="ar-IQ" sz="2800" dirty="0">
                <a:ea typeface="Calibri"/>
              </a:rPr>
              <a:t>مسطحات مائية كبيرة).</a:t>
            </a:r>
            <a:endParaRPr lang="en-US" sz="2800" dirty="0">
              <a:ea typeface="Calibri"/>
            </a:endParaRPr>
          </a:p>
          <a:p>
            <a:pPr lvl="0" algn="just">
              <a:lnSpc>
                <a:spcPct val="150000"/>
              </a:lnSpc>
              <a:spcAft>
                <a:spcPts val="1000"/>
              </a:spcAft>
            </a:pPr>
            <a:r>
              <a:rPr lang="ar-IQ" sz="2800" dirty="0" smtClean="0">
                <a:ea typeface="Calibri"/>
              </a:rPr>
              <a:t>اذ تستخدم </a:t>
            </a:r>
            <a:r>
              <a:rPr lang="ar-IQ" sz="2800" dirty="0">
                <a:ea typeface="Calibri"/>
              </a:rPr>
              <a:t>الأحواض ذات المساحات الكبيرة والحاوية على النباتات المائية في هذا النوع من </a:t>
            </a:r>
            <a:r>
              <a:rPr lang="ar-IQ" sz="2800" dirty="0" smtClean="0">
                <a:ea typeface="Calibri"/>
              </a:rPr>
              <a:t>التكاثر، ويتم </a:t>
            </a:r>
            <a:r>
              <a:rPr lang="ar-IQ" sz="2800" dirty="0">
                <a:ea typeface="Calibri"/>
              </a:rPr>
              <a:t>تخزين الأسماك البالغة في هذه </a:t>
            </a:r>
            <a:r>
              <a:rPr lang="ar-IQ" sz="2800" dirty="0" smtClean="0">
                <a:ea typeface="Calibri"/>
              </a:rPr>
              <a:t>الأحواض بنسبة</a:t>
            </a:r>
            <a:r>
              <a:rPr lang="en-US" sz="2800" dirty="0" smtClean="0">
                <a:ea typeface="Calibri"/>
              </a:rPr>
              <a:t>- 3 </a:t>
            </a:r>
            <a:r>
              <a:rPr lang="ar-IQ" sz="2800" dirty="0" smtClean="0">
                <a:ea typeface="Calibri"/>
              </a:rPr>
              <a:t> </a:t>
            </a:r>
            <a:r>
              <a:rPr lang="en-US" sz="2800" dirty="0" smtClean="0">
                <a:ea typeface="Calibri"/>
              </a:rPr>
              <a:t>2</a:t>
            </a:r>
            <a:r>
              <a:rPr lang="ar-IQ" sz="2800" dirty="0" smtClean="0">
                <a:ea typeface="Calibri"/>
              </a:rPr>
              <a:t> ذكر</a:t>
            </a:r>
            <a:r>
              <a:rPr lang="ar-IQ" sz="2800" dirty="0">
                <a:ea typeface="Calibri"/>
              </a:rPr>
              <a:t>/ أنثى</a:t>
            </a:r>
            <a:r>
              <a:rPr lang="ar-IQ" sz="2800" dirty="0" smtClean="0">
                <a:ea typeface="Calibri"/>
              </a:rPr>
              <a:t>. </a:t>
            </a:r>
            <a:r>
              <a:rPr lang="ar-IQ" sz="2400" dirty="0">
                <a:solidFill>
                  <a:prstClr val="black"/>
                </a:solidFill>
                <a:latin typeface="Simplified Arabic" pitchFamily="18" charset="-78"/>
                <a:ea typeface="Calibri"/>
                <a:cs typeface="Simplified Arabic" pitchFamily="18" charset="-78"/>
              </a:rPr>
              <a:t>ويعتمد نجاح التكثير بهذه الطريقة على مجموعتين من العوامل </a:t>
            </a:r>
            <a:r>
              <a:rPr lang="ar-IQ" sz="2400" dirty="0" smtClean="0">
                <a:solidFill>
                  <a:prstClr val="black"/>
                </a:solidFill>
                <a:latin typeface="Simplified Arabic" pitchFamily="18" charset="-78"/>
                <a:ea typeface="Calibri"/>
                <a:cs typeface="Simplified Arabic" pitchFamily="18" charset="-78"/>
              </a:rPr>
              <a:t>:</a:t>
            </a:r>
            <a:r>
              <a:rPr lang="ar-IQ" sz="2800" dirty="0" smtClean="0">
                <a:ea typeface="Calibri"/>
              </a:rPr>
              <a:t> </a:t>
            </a:r>
            <a:endParaRPr lang="en-US" sz="2800" dirty="0">
              <a:ea typeface="Calibri"/>
            </a:endParaRPr>
          </a:p>
        </p:txBody>
      </p:sp>
    </p:spTree>
    <p:extLst>
      <p:ext uri="{BB962C8B-B14F-4D97-AF65-F5344CB8AC3E}">
        <p14:creationId xmlns:p14="http://schemas.microsoft.com/office/powerpoint/2010/main" val="3030396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88640"/>
            <a:ext cx="8388424" cy="6529993"/>
          </a:xfrm>
          <a:prstGeom prst="rect">
            <a:avLst/>
          </a:prstGeom>
        </p:spPr>
        <p:txBody>
          <a:bodyPr wrap="square">
            <a:spAutoFit/>
          </a:bodyPr>
          <a:lstStyle/>
          <a:p>
            <a:pPr>
              <a:lnSpc>
                <a:spcPct val="150000"/>
              </a:lnSpc>
              <a:spcAft>
                <a:spcPts val="1000"/>
              </a:spcAft>
            </a:pPr>
            <a:r>
              <a:rPr lang="ar-IQ" sz="2400" dirty="0" smtClean="0">
                <a:latin typeface="Simplified Arabic" pitchFamily="18" charset="-78"/>
                <a:ea typeface="Calibri"/>
                <a:cs typeface="Simplified Arabic" pitchFamily="18" charset="-78"/>
              </a:rPr>
              <a:t>(</a:t>
            </a:r>
            <a:r>
              <a:rPr lang="ar-IQ" sz="2400" dirty="0">
                <a:latin typeface="Simplified Arabic" pitchFamily="18" charset="-78"/>
                <a:ea typeface="Calibri"/>
                <a:cs typeface="Simplified Arabic" pitchFamily="18" charset="-78"/>
              </a:rPr>
              <a:t>أ) </a:t>
            </a:r>
            <a:r>
              <a:rPr lang="ar-IQ" sz="2400" dirty="0">
                <a:solidFill>
                  <a:srgbClr val="00B050"/>
                </a:solidFill>
                <a:latin typeface="Simplified Arabic" pitchFamily="18" charset="-78"/>
                <a:ea typeface="Calibri"/>
                <a:cs typeface="Simplified Arabic" pitchFamily="18" charset="-78"/>
              </a:rPr>
              <a:t>العوامل </a:t>
            </a:r>
            <a:r>
              <a:rPr lang="ar-IQ" sz="2400" dirty="0" smtClean="0">
                <a:solidFill>
                  <a:srgbClr val="00B050"/>
                </a:solidFill>
                <a:latin typeface="Simplified Arabic" pitchFamily="18" charset="-78"/>
                <a:ea typeface="Calibri"/>
                <a:cs typeface="Simplified Arabic" pitchFamily="18" charset="-78"/>
              </a:rPr>
              <a:t>البيئية الأساسية</a:t>
            </a:r>
            <a:r>
              <a:rPr lang="ar-IQ" sz="2400" dirty="0">
                <a:latin typeface="Simplified Arabic" pitchFamily="18" charset="-78"/>
                <a:ea typeface="Calibri"/>
                <a:cs typeface="Simplified Arabic" pitchFamily="18" charset="-78"/>
              </a:rPr>
              <a:t>:</a:t>
            </a:r>
            <a:endParaRPr lang="en-US" sz="2400" dirty="0">
              <a:latin typeface="Simplified Arabic" pitchFamily="18" charset="-78"/>
              <a:ea typeface="Calibri"/>
              <a:cs typeface="Simplified Arabic" pitchFamily="18" charset="-78"/>
            </a:endParaRPr>
          </a:p>
          <a:p>
            <a:pPr marL="514350" indent="-514350">
              <a:lnSpc>
                <a:spcPct val="150000"/>
              </a:lnSpc>
              <a:spcAft>
                <a:spcPts val="1000"/>
              </a:spcAft>
              <a:buAutoNum type="arabicParenBoth"/>
            </a:pPr>
            <a:r>
              <a:rPr lang="ar-IQ" sz="2400" dirty="0" smtClean="0">
                <a:latin typeface="Simplified Arabic" pitchFamily="18" charset="-78"/>
                <a:ea typeface="Calibri"/>
                <a:cs typeface="Simplified Arabic" pitchFamily="18" charset="-78"/>
              </a:rPr>
              <a:t>درجة </a:t>
            </a:r>
            <a:r>
              <a:rPr lang="ar-IQ" sz="2400" dirty="0">
                <a:latin typeface="Simplified Arabic" pitchFamily="18" charset="-78"/>
                <a:ea typeface="Calibri"/>
                <a:cs typeface="Simplified Arabic" pitchFamily="18" charset="-78"/>
              </a:rPr>
              <a:t>الحرارة: </a:t>
            </a:r>
            <a:r>
              <a:rPr lang="ar-IQ" sz="2400" dirty="0" smtClean="0">
                <a:latin typeface="Simplified Arabic" pitchFamily="18" charset="-78"/>
                <a:ea typeface="Calibri"/>
                <a:cs typeface="Simplified Arabic" pitchFamily="18" charset="-78"/>
              </a:rPr>
              <a:t>ولها تأثير على الفعل الهرموني فقد تنضج الأسماك في المناطق الدافئة في عمر اصغر من تللك في المناطق الباردة حتى في النوع نفسه، وكذلك فإن  لكل نوع درجة حرارة ملائمة لتكاثره .</a:t>
            </a:r>
            <a:endParaRPr lang="ar-IQ" sz="2400" dirty="0">
              <a:latin typeface="Simplified Arabic" pitchFamily="18" charset="-78"/>
              <a:ea typeface="Calibri"/>
              <a:cs typeface="Simplified Arabic" pitchFamily="18" charset="-78"/>
            </a:endParaRPr>
          </a:p>
          <a:p>
            <a:pPr>
              <a:lnSpc>
                <a:spcPct val="150000"/>
              </a:lnSpc>
              <a:spcAft>
                <a:spcPts val="1000"/>
              </a:spcAft>
            </a:pPr>
            <a:r>
              <a:rPr lang="ar-IQ" sz="2400" dirty="0" smtClean="0">
                <a:latin typeface="Simplified Arabic" pitchFamily="18" charset="-78"/>
                <a:ea typeface="Calibri"/>
                <a:cs typeface="Simplified Arabic" pitchFamily="18" charset="-78"/>
              </a:rPr>
              <a:t>(</a:t>
            </a:r>
            <a:r>
              <a:rPr lang="ar-IQ" sz="2400" dirty="0">
                <a:latin typeface="Simplified Arabic" pitchFamily="18" charset="-78"/>
                <a:ea typeface="Calibri"/>
                <a:cs typeface="Simplified Arabic" pitchFamily="18" charset="-78"/>
              </a:rPr>
              <a:t>2) </a:t>
            </a:r>
            <a:r>
              <a:rPr lang="ar-IQ" sz="2400" dirty="0" smtClean="0">
                <a:latin typeface="Simplified Arabic" pitchFamily="18" charset="-78"/>
                <a:ea typeface="Calibri"/>
                <a:cs typeface="Simplified Arabic" pitchFamily="18" charset="-78"/>
              </a:rPr>
              <a:t>الأوكسجين </a:t>
            </a:r>
            <a:r>
              <a:rPr lang="ar-IQ" sz="2400" dirty="0">
                <a:latin typeface="Simplified Arabic" pitchFamily="18" charset="-78"/>
                <a:ea typeface="Calibri"/>
                <a:cs typeface="Simplified Arabic" pitchFamily="18" charset="-78"/>
              </a:rPr>
              <a:t>المذاب: </a:t>
            </a:r>
            <a:r>
              <a:rPr lang="ar-IQ" sz="2400" dirty="0" smtClean="0">
                <a:latin typeface="Simplified Arabic" pitchFamily="18" charset="-78"/>
                <a:ea typeface="Calibri"/>
                <a:cs typeface="Simplified Arabic" pitchFamily="18" charset="-78"/>
              </a:rPr>
              <a:t>مهم جداً لنشاط الأسماك وتغذيتها وكذلك لفقس البيوض لا </a:t>
            </a:r>
          </a:p>
          <a:p>
            <a:pPr>
              <a:lnSpc>
                <a:spcPct val="150000"/>
              </a:lnSpc>
              <a:spcAft>
                <a:spcPts val="1000"/>
              </a:spcAft>
            </a:pPr>
            <a:r>
              <a:rPr lang="ar-IQ" sz="2400" dirty="0">
                <a:latin typeface="Simplified Arabic" pitchFamily="18" charset="-78"/>
                <a:ea typeface="Calibri"/>
                <a:cs typeface="Simplified Arabic" pitchFamily="18" charset="-78"/>
              </a:rPr>
              <a:t> </a:t>
            </a:r>
            <a:r>
              <a:rPr lang="ar-IQ" sz="2400" dirty="0" smtClean="0">
                <a:latin typeface="Simplified Arabic" pitchFamily="18" charset="-78"/>
                <a:ea typeface="Calibri"/>
                <a:cs typeface="Simplified Arabic" pitchFamily="18" charset="-78"/>
              </a:rPr>
              <a:t>    يقل عن </a:t>
            </a:r>
            <a:r>
              <a:rPr lang="en-US" sz="2400" dirty="0" smtClean="0">
                <a:latin typeface="Simplified Arabic" pitchFamily="18" charset="-78"/>
                <a:ea typeface="Calibri"/>
                <a:cs typeface="Simplified Arabic" pitchFamily="18" charset="-78"/>
              </a:rPr>
              <a:t>5</a:t>
            </a:r>
            <a:r>
              <a:rPr lang="ar-IQ" sz="2400" dirty="0" smtClean="0">
                <a:latin typeface="Simplified Arabic" pitchFamily="18" charset="-78"/>
                <a:ea typeface="Calibri"/>
                <a:cs typeface="Simplified Arabic" pitchFamily="18" charset="-78"/>
              </a:rPr>
              <a:t> ملغم </a:t>
            </a:r>
            <a:r>
              <a:rPr lang="ar-IQ" sz="2400" dirty="0">
                <a:latin typeface="Simplified Arabic" pitchFamily="18" charset="-78"/>
                <a:ea typeface="Calibri"/>
                <a:cs typeface="Simplified Arabic" pitchFamily="18" charset="-78"/>
              </a:rPr>
              <a:t>/ لتر</a:t>
            </a:r>
            <a:r>
              <a:rPr lang="ar-IQ" sz="2400" dirty="0" smtClean="0">
                <a:latin typeface="Simplified Arabic" pitchFamily="18" charset="-78"/>
                <a:ea typeface="Calibri"/>
                <a:cs typeface="Simplified Arabic" pitchFamily="18" charset="-78"/>
              </a:rPr>
              <a:t>. </a:t>
            </a:r>
          </a:p>
          <a:p>
            <a:pPr>
              <a:lnSpc>
                <a:spcPct val="150000"/>
              </a:lnSpc>
              <a:spcAft>
                <a:spcPts val="1000"/>
              </a:spcAft>
            </a:pPr>
            <a:r>
              <a:rPr lang="ar-IQ" sz="2400" dirty="0" smtClean="0">
                <a:latin typeface="Simplified Arabic" pitchFamily="18" charset="-78"/>
                <a:ea typeface="Calibri"/>
                <a:cs typeface="Simplified Arabic" pitchFamily="18" charset="-78"/>
              </a:rPr>
              <a:t>(</a:t>
            </a:r>
            <a:r>
              <a:rPr lang="ar-IQ" sz="2400" dirty="0">
                <a:latin typeface="Simplified Arabic" pitchFamily="18" charset="-78"/>
                <a:ea typeface="Calibri"/>
                <a:cs typeface="Simplified Arabic" pitchFamily="18" charset="-78"/>
              </a:rPr>
              <a:t>3) </a:t>
            </a:r>
            <a:r>
              <a:rPr lang="ar-IQ" sz="2400" dirty="0" smtClean="0">
                <a:latin typeface="Simplified Arabic" pitchFamily="18" charset="-78"/>
                <a:ea typeface="Calibri"/>
                <a:cs typeface="Simplified Arabic" pitchFamily="18" charset="-78"/>
              </a:rPr>
              <a:t>الإضاءة: تلعب دوراً مهماً في بدء عمليات اطلاق الهرمونات التكاثرية.</a:t>
            </a:r>
            <a:endParaRPr lang="en-US" sz="2400" dirty="0">
              <a:latin typeface="Simplified Arabic" pitchFamily="18" charset="-78"/>
              <a:ea typeface="Calibri"/>
              <a:cs typeface="Simplified Arabic" pitchFamily="18" charset="-78"/>
            </a:endParaRPr>
          </a:p>
          <a:p>
            <a:pPr>
              <a:lnSpc>
                <a:spcPct val="150000"/>
              </a:lnSpc>
              <a:spcAft>
                <a:spcPts val="1000"/>
              </a:spcAft>
            </a:pPr>
            <a:r>
              <a:rPr lang="ar-IQ" sz="2400" dirty="0">
                <a:latin typeface="Simplified Arabic" pitchFamily="18" charset="-78"/>
                <a:ea typeface="Calibri"/>
                <a:cs typeface="Simplified Arabic" pitchFamily="18" charset="-78"/>
              </a:rPr>
              <a:t>(ب) </a:t>
            </a:r>
            <a:r>
              <a:rPr lang="ar-IQ" sz="2400" dirty="0">
                <a:solidFill>
                  <a:srgbClr val="00B050"/>
                </a:solidFill>
                <a:latin typeface="Simplified Arabic" pitchFamily="18" charset="-78"/>
                <a:ea typeface="Calibri"/>
                <a:cs typeface="Simplified Arabic" pitchFamily="18" charset="-78"/>
              </a:rPr>
              <a:t>عوامل التحفيز</a:t>
            </a:r>
            <a:r>
              <a:rPr lang="ar-IQ" sz="2400" dirty="0">
                <a:latin typeface="Simplified Arabic" pitchFamily="18" charset="-78"/>
                <a:ea typeface="Calibri"/>
                <a:cs typeface="Simplified Arabic" pitchFamily="18" charset="-78"/>
              </a:rPr>
              <a:t>:</a:t>
            </a:r>
            <a:endParaRPr lang="en-US" sz="2400" dirty="0">
              <a:latin typeface="Simplified Arabic" pitchFamily="18" charset="-78"/>
              <a:ea typeface="Calibri"/>
              <a:cs typeface="Simplified Arabic" pitchFamily="18" charset="-78"/>
            </a:endParaRPr>
          </a:p>
          <a:p>
            <a:pPr>
              <a:lnSpc>
                <a:spcPct val="150000"/>
              </a:lnSpc>
              <a:spcAft>
                <a:spcPts val="1000"/>
              </a:spcAft>
            </a:pPr>
            <a:r>
              <a:rPr lang="ar-IQ" sz="2400" dirty="0">
                <a:latin typeface="Simplified Arabic" pitchFamily="18" charset="-78"/>
                <a:ea typeface="Calibri"/>
                <a:cs typeface="Simplified Arabic" pitchFamily="18" charset="-78"/>
              </a:rPr>
              <a:t>(1) تغيير </a:t>
            </a:r>
            <a:r>
              <a:rPr lang="ar-IQ" sz="2400" dirty="0" smtClean="0">
                <a:latin typeface="Simplified Arabic" pitchFamily="18" charset="-78"/>
                <a:ea typeface="Calibri"/>
                <a:cs typeface="Simplified Arabic" pitchFamily="18" charset="-78"/>
              </a:rPr>
              <a:t>في الضغط  الجوي وهطول الأمطار وارتفاع المد       (</a:t>
            </a:r>
            <a:r>
              <a:rPr lang="ar-IQ" sz="2400" dirty="0">
                <a:latin typeface="Simplified Arabic" pitchFamily="18" charset="-78"/>
                <a:ea typeface="Calibri"/>
                <a:cs typeface="Simplified Arabic" pitchFamily="18" charset="-78"/>
              </a:rPr>
              <a:t>2) وجود الذكور.</a:t>
            </a:r>
            <a:endParaRPr lang="en-US" sz="2400" dirty="0">
              <a:latin typeface="Simplified Arabic" pitchFamily="18" charset="-78"/>
              <a:ea typeface="Calibri"/>
              <a:cs typeface="Simplified Arabic" pitchFamily="18" charset="-78"/>
            </a:endParaRPr>
          </a:p>
          <a:p>
            <a:pPr>
              <a:lnSpc>
                <a:spcPct val="150000"/>
              </a:lnSpc>
            </a:pPr>
            <a:r>
              <a:rPr lang="ar-IQ" sz="2400" dirty="0">
                <a:latin typeface="Simplified Arabic" pitchFamily="18" charset="-78"/>
                <a:ea typeface="Calibri"/>
                <a:cs typeface="Simplified Arabic" pitchFamily="18" charset="-78"/>
              </a:rPr>
              <a:t>(3) </a:t>
            </a:r>
            <a:r>
              <a:rPr lang="ar-IQ" sz="2400" dirty="0" smtClean="0">
                <a:latin typeface="Simplified Arabic" pitchFamily="18" charset="-78"/>
                <a:ea typeface="Calibri"/>
                <a:cs typeface="Simplified Arabic" pitchFamily="18" charset="-78"/>
              </a:rPr>
              <a:t>توفر البيئة الملائمة لوضع البيض </a:t>
            </a:r>
            <a:r>
              <a:rPr lang="ar-IQ" sz="2400" dirty="0">
                <a:latin typeface="Simplified Arabic" pitchFamily="18" charset="-78"/>
                <a:ea typeface="Calibri"/>
                <a:cs typeface="Simplified Arabic" pitchFamily="18" charset="-78"/>
              </a:rPr>
              <a:t>(</a:t>
            </a:r>
            <a:r>
              <a:rPr lang="ar-IQ" sz="2400" dirty="0" smtClean="0">
                <a:latin typeface="Simplified Arabic" pitchFamily="18" charset="-78"/>
                <a:ea typeface="Calibri"/>
                <a:cs typeface="Simplified Arabic" pitchFamily="18" charset="-78"/>
              </a:rPr>
              <a:t>النباتات المائية، الحصى، الرمل،...الخ).</a:t>
            </a:r>
            <a:endParaRPr lang="ar-IQ" sz="2400" dirty="0">
              <a:latin typeface="Simplified Arabic" pitchFamily="18" charset="-78"/>
              <a:cs typeface="Simplified Arabic" pitchFamily="18" charset="-78"/>
            </a:endParaRPr>
          </a:p>
        </p:txBody>
      </p:sp>
    </p:spTree>
    <p:extLst>
      <p:ext uri="{BB962C8B-B14F-4D97-AF65-F5344CB8AC3E}">
        <p14:creationId xmlns:p14="http://schemas.microsoft.com/office/powerpoint/2010/main" val="3780200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92381"/>
            <a:ext cx="8676456" cy="5262979"/>
          </a:xfrm>
          <a:prstGeom prst="rect">
            <a:avLst/>
          </a:prstGeom>
        </p:spPr>
        <p:txBody>
          <a:bodyPr wrap="square">
            <a:spAutoFit/>
          </a:bodyPr>
          <a:lstStyle/>
          <a:p>
            <a:pPr algn="just">
              <a:lnSpc>
                <a:spcPct val="150000"/>
              </a:lnSpc>
            </a:pPr>
            <a:r>
              <a:rPr lang="ar-IQ" sz="2800" dirty="0" smtClean="0">
                <a:latin typeface="Arial" pitchFamily="34" charset="0"/>
                <a:ea typeface="Calibri"/>
                <a:cs typeface="Arial" pitchFamily="34" charset="0"/>
              </a:rPr>
              <a:t>كما ويمكن استخدام أحواض </a:t>
            </a:r>
            <a:r>
              <a:rPr lang="ar-IQ" sz="2800" dirty="0">
                <a:latin typeface="Arial" pitchFamily="34" charset="0"/>
                <a:ea typeface="Calibri"/>
                <a:cs typeface="Arial" pitchFamily="34" charset="0"/>
              </a:rPr>
              <a:t>صغيرة تسمى بأحواض </a:t>
            </a:r>
            <a:r>
              <a:rPr lang="ar-IQ" sz="2800" dirty="0" smtClean="0">
                <a:latin typeface="Arial" pitchFamily="34" charset="0"/>
                <a:ea typeface="Calibri"/>
                <a:cs typeface="Arial" pitchFamily="34" charset="0"/>
              </a:rPr>
              <a:t>دوبيتش</a:t>
            </a:r>
            <a:r>
              <a:rPr lang="en-US" sz="2800" dirty="0" err="1" smtClean="0">
                <a:latin typeface="Arial" pitchFamily="34" charset="0"/>
                <a:ea typeface="Calibri"/>
                <a:cs typeface="Arial" pitchFamily="34" charset="0"/>
              </a:rPr>
              <a:t>Dupish</a:t>
            </a:r>
            <a:r>
              <a:rPr lang="en-US" sz="2800" dirty="0" smtClean="0">
                <a:latin typeface="Arial" pitchFamily="34" charset="0"/>
                <a:ea typeface="Calibri"/>
                <a:cs typeface="Arial" pitchFamily="34" charset="0"/>
              </a:rPr>
              <a:t> Ponds</a:t>
            </a:r>
            <a:r>
              <a:rPr lang="ar-IQ" sz="2800" dirty="0" smtClean="0">
                <a:latin typeface="Arial" pitchFamily="34" charset="0"/>
                <a:ea typeface="Calibri"/>
                <a:cs typeface="Arial" pitchFamily="34" charset="0"/>
              </a:rPr>
              <a:t> </a:t>
            </a:r>
            <a:r>
              <a:rPr lang="ar-IQ" sz="2800" dirty="0">
                <a:latin typeface="Arial" pitchFamily="34" charset="0"/>
                <a:ea typeface="Calibri"/>
                <a:cs typeface="Arial" pitchFamily="34" charset="0"/>
              </a:rPr>
              <a:t>والتي يجري فيها </a:t>
            </a:r>
            <a:r>
              <a:rPr lang="ar-IQ" sz="2800" dirty="0" smtClean="0">
                <a:latin typeface="Arial" pitchFamily="34" charset="0"/>
                <a:ea typeface="Calibri"/>
                <a:cs typeface="Arial" pitchFamily="34" charset="0"/>
              </a:rPr>
              <a:t>محاكاة للظروف </a:t>
            </a:r>
            <a:r>
              <a:rPr lang="ar-IQ" sz="2800" dirty="0">
                <a:latin typeface="Arial" pitchFamily="34" charset="0"/>
                <a:ea typeface="Calibri"/>
                <a:cs typeface="Arial" pitchFamily="34" charset="0"/>
              </a:rPr>
              <a:t>البيئية الطبيعية من درجة حرارة </a:t>
            </a:r>
            <a:r>
              <a:rPr lang="ar-IQ" sz="2800" dirty="0" smtClean="0">
                <a:latin typeface="Arial" pitchFamily="34" charset="0"/>
                <a:ea typeface="Calibri"/>
                <a:cs typeface="Arial" pitchFamily="34" charset="0"/>
              </a:rPr>
              <a:t>الماء، </a:t>
            </a:r>
            <a:r>
              <a:rPr lang="ar-IQ" sz="2800" dirty="0">
                <a:latin typeface="Arial" pitchFamily="34" charset="0"/>
                <a:ea typeface="Calibri"/>
                <a:cs typeface="Arial" pitchFamily="34" charset="0"/>
              </a:rPr>
              <a:t>وتشبع </a:t>
            </a:r>
            <a:r>
              <a:rPr lang="ar-IQ" sz="2800" dirty="0" smtClean="0">
                <a:latin typeface="Arial" pitchFamily="34" charset="0"/>
                <a:ea typeface="Calibri"/>
                <a:cs typeface="Arial" pitchFamily="34" charset="0"/>
              </a:rPr>
              <a:t>الأوكسجين </a:t>
            </a:r>
            <a:r>
              <a:rPr lang="ar-IQ" sz="2800" dirty="0" smtClean="0">
                <a:latin typeface="Arial" pitchFamily="34" charset="0"/>
                <a:ea typeface="Calibri"/>
                <a:cs typeface="Arial" pitchFamily="34" charset="0"/>
              </a:rPr>
              <a:t>المذاب، </a:t>
            </a:r>
            <a:r>
              <a:rPr lang="ar-IQ" sz="2800" dirty="0">
                <a:latin typeface="Arial" pitchFamily="34" charset="0"/>
                <a:ea typeface="Calibri"/>
                <a:cs typeface="Arial" pitchFamily="34" charset="0"/>
              </a:rPr>
              <a:t>والارتفاع البطيء في مستوى </a:t>
            </a:r>
            <a:r>
              <a:rPr lang="ar-IQ" sz="2800" dirty="0" smtClean="0">
                <a:latin typeface="Arial" pitchFamily="34" charset="0"/>
                <a:ea typeface="Calibri"/>
                <a:cs typeface="Arial" pitchFamily="34" charset="0"/>
              </a:rPr>
              <a:t>المياه، وجود المصطبة العشبية، </a:t>
            </a:r>
            <a:r>
              <a:rPr lang="ar-IQ" sz="2800" dirty="0">
                <a:latin typeface="Arial" pitchFamily="34" charset="0"/>
                <a:ea typeface="Calibri"/>
                <a:cs typeface="Arial" pitchFamily="34" charset="0"/>
              </a:rPr>
              <a:t>ووجود الجنس الآخر، وتنشأ أحواض دوبيتش بمساحة </a:t>
            </a:r>
            <a:r>
              <a:rPr lang="ar-IQ" sz="2800" dirty="0" smtClean="0">
                <a:latin typeface="Arial" pitchFamily="34" charset="0"/>
                <a:ea typeface="Calibri"/>
                <a:cs typeface="Arial" pitchFamily="34" charset="0"/>
              </a:rPr>
              <a:t>(</a:t>
            </a:r>
            <a:r>
              <a:rPr lang="en-US" sz="2800" dirty="0" smtClean="0">
                <a:latin typeface="Arial" pitchFamily="34" charset="0"/>
                <a:ea typeface="Calibri"/>
                <a:cs typeface="Arial" pitchFamily="34" charset="0"/>
              </a:rPr>
              <a:t>100</a:t>
            </a:r>
            <a:r>
              <a:rPr lang="ar-IQ" sz="2800" dirty="0" smtClean="0">
                <a:latin typeface="Arial" pitchFamily="34" charset="0"/>
                <a:ea typeface="Calibri"/>
                <a:cs typeface="Arial" pitchFamily="34" charset="0"/>
              </a:rPr>
              <a:t>-</a:t>
            </a:r>
            <a:r>
              <a:rPr lang="en-US" sz="2800" dirty="0" smtClean="0">
                <a:latin typeface="Arial" pitchFamily="34" charset="0"/>
                <a:ea typeface="Calibri"/>
                <a:cs typeface="Arial" pitchFamily="34" charset="0"/>
              </a:rPr>
              <a:t>1000</a:t>
            </a:r>
            <a:r>
              <a:rPr lang="ar-IQ" sz="2800" dirty="0" smtClean="0">
                <a:latin typeface="Arial" pitchFamily="34" charset="0"/>
                <a:ea typeface="Calibri"/>
                <a:cs typeface="Arial" pitchFamily="34" charset="0"/>
              </a:rPr>
              <a:t> </a:t>
            </a:r>
            <a:r>
              <a:rPr lang="ar-IQ" sz="2800" dirty="0">
                <a:latin typeface="Arial" pitchFamily="34" charset="0"/>
                <a:ea typeface="Calibri"/>
                <a:cs typeface="Arial" pitchFamily="34" charset="0"/>
              </a:rPr>
              <a:t>م²) ويتم عمل خندق بعرض </a:t>
            </a:r>
            <a:r>
              <a:rPr lang="en-US" sz="2800" dirty="0" smtClean="0">
                <a:latin typeface="Arial" pitchFamily="34" charset="0"/>
                <a:ea typeface="Calibri"/>
                <a:cs typeface="Arial" pitchFamily="34" charset="0"/>
              </a:rPr>
              <a:t>12</a:t>
            </a:r>
            <a:r>
              <a:rPr lang="ar-IQ" sz="2800" dirty="0" smtClean="0">
                <a:latin typeface="Arial" pitchFamily="34" charset="0"/>
                <a:ea typeface="Calibri"/>
                <a:cs typeface="Arial" pitchFamily="34" charset="0"/>
              </a:rPr>
              <a:t> </a:t>
            </a:r>
            <a:r>
              <a:rPr lang="ar-IQ" sz="2800" dirty="0">
                <a:latin typeface="Arial" pitchFamily="34" charset="0"/>
                <a:ea typeface="Calibri"/>
                <a:cs typeface="Arial" pitchFamily="34" charset="0"/>
              </a:rPr>
              <a:t>م وعمق </a:t>
            </a:r>
            <a:r>
              <a:rPr lang="en-US" sz="2800" dirty="0" smtClean="0">
                <a:latin typeface="Arial" pitchFamily="34" charset="0"/>
                <a:ea typeface="Calibri"/>
                <a:cs typeface="Arial" pitchFamily="34" charset="0"/>
              </a:rPr>
              <a:t>60</a:t>
            </a:r>
            <a:r>
              <a:rPr lang="ar-IQ" sz="2800" dirty="0" smtClean="0">
                <a:latin typeface="Arial" pitchFamily="34" charset="0"/>
                <a:ea typeface="Calibri"/>
                <a:cs typeface="Arial" pitchFamily="34" charset="0"/>
              </a:rPr>
              <a:t>-</a:t>
            </a:r>
            <a:r>
              <a:rPr lang="en-US" sz="2800" dirty="0" smtClean="0">
                <a:latin typeface="Arial" pitchFamily="34" charset="0"/>
                <a:ea typeface="Calibri"/>
                <a:cs typeface="Arial" pitchFamily="34" charset="0"/>
              </a:rPr>
              <a:t>80</a:t>
            </a:r>
            <a:r>
              <a:rPr lang="ar-IQ" sz="2800" dirty="0" smtClean="0">
                <a:latin typeface="Arial" pitchFamily="34" charset="0"/>
                <a:ea typeface="Calibri"/>
                <a:cs typeface="Arial" pitchFamily="34" charset="0"/>
              </a:rPr>
              <a:t> </a:t>
            </a:r>
            <a:r>
              <a:rPr lang="ar-IQ" sz="2800" dirty="0">
                <a:latin typeface="Arial" pitchFamily="34" charset="0"/>
                <a:ea typeface="Calibri"/>
                <a:cs typeface="Arial" pitchFamily="34" charset="0"/>
              </a:rPr>
              <a:t>سم على طول </a:t>
            </a:r>
            <a:r>
              <a:rPr lang="ar-IQ" sz="2800" dirty="0" smtClean="0">
                <a:latin typeface="Arial" pitchFamily="34" charset="0"/>
                <a:ea typeface="Calibri"/>
                <a:cs typeface="Arial" pitchFamily="34" charset="0"/>
              </a:rPr>
              <a:t>محيط </a:t>
            </a:r>
            <a:r>
              <a:rPr lang="ar-IQ" sz="2800" dirty="0" smtClean="0">
                <a:latin typeface="Arial" pitchFamily="34" charset="0"/>
                <a:ea typeface="Calibri"/>
                <a:cs typeface="Arial" pitchFamily="34" charset="0"/>
              </a:rPr>
              <a:t>الحوض حول </a:t>
            </a:r>
            <a:r>
              <a:rPr lang="ar-IQ" sz="2800" dirty="0" smtClean="0">
                <a:latin typeface="Arial" pitchFamily="34" charset="0"/>
                <a:ea typeface="Calibri"/>
                <a:cs typeface="Arial" pitchFamily="34" charset="0"/>
              </a:rPr>
              <a:t>المصطبة المركزية المغطاة بالأعشاب القصيرة، وتملأ الأحواض بالماء بحيث تغطى المصطبة بالماء بارتفاع   </a:t>
            </a:r>
            <a:r>
              <a:rPr lang="en-US" sz="2800" dirty="0" smtClean="0">
                <a:latin typeface="Arial" pitchFamily="34" charset="0"/>
                <a:ea typeface="Calibri"/>
                <a:cs typeface="Arial" pitchFamily="34" charset="0"/>
              </a:rPr>
              <a:t>30</a:t>
            </a:r>
            <a:r>
              <a:rPr lang="ar-IQ" sz="2800" dirty="0" smtClean="0">
                <a:latin typeface="Arial" pitchFamily="34" charset="0"/>
                <a:ea typeface="Calibri"/>
                <a:cs typeface="Arial" pitchFamily="34" charset="0"/>
              </a:rPr>
              <a:t>-</a:t>
            </a:r>
            <a:r>
              <a:rPr lang="en-US" sz="2800" dirty="0" smtClean="0">
                <a:latin typeface="Arial" pitchFamily="34" charset="0"/>
                <a:ea typeface="Calibri"/>
                <a:cs typeface="Arial" pitchFamily="34" charset="0"/>
              </a:rPr>
              <a:t>50</a:t>
            </a:r>
            <a:r>
              <a:rPr lang="ar-IQ" sz="2800" dirty="0" smtClean="0">
                <a:latin typeface="Arial" pitchFamily="34" charset="0"/>
                <a:ea typeface="Calibri"/>
                <a:cs typeface="Arial" pitchFamily="34" charset="0"/>
              </a:rPr>
              <a:t> سم. </a:t>
            </a:r>
            <a:endParaRPr lang="ar-IQ" sz="2800" dirty="0">
              <a:latin typeface="Arial" pitchFamily="34" charset="0"/>
              <a:cs typeface="Arial" pitchFamily="34" charset="0"/>
            </a:endParaRPr>
          </a:p>
        </p:txBody>
      </p:sp>
    </p:spTree>
    <p:extLst>
      <p:ext uri="{BB962C8B-B14F-4D97-AF65-F5344CB8AC3E}">
        <p14:creationId xmlns:p14="http://schemas.microsoft.com/office/powerpoint/2010/main" val="637418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67544" y="44624"/>
            <a:ext cx="8388424" cy="6555641"/>
          </a:xfrm>
          <a:prstGeom prst="rect">
            <a:avLst/>
          </a:prstGeom>
        </p:spPr>
        <p:txBody>
          <a:bodyPr wrap="square">
            <a:spAutoFit/>
          </a:bodyPr>
          <a:lstStyle/>
          <a:p>
            <a:pPr lvl="0" algn="just">
              <a:lnSpc>
                <a:spcPct val="150000"/>
              </a:lnSpc>
            </a:pPr>
            <a:r>
              <a:rPr lang="ar-IQ" sz="2800" dirty="0" smtClean="0">
                <a:solidFill>
                  <a:prstClr val="black"/>
                </a:solidFill>
                <a:latin typeface="Arial" pitchFamily="34" charset="0"/>
                <a:ea typeface="Calibri"/>
                <a:cs typeface="Arial" pitchFamily="34" charset="0"/>
              </a:rPr>
              <a:t>عندما </a:t>
            </a:r>
            <a:r>
              <a:rPr lang="ar-IQ" sz="2800" dirty="0">
                <a:solidFill>
                  <a:prstClr val="black"/>
                </a:solidFill>
                <a:latin typeface="Arial" pitchFamily="34" charset="0"/>
                <a:ea typeface="Calibri"/>
                <a:cs typeface="Arial" pitchFamily="34" charset="0"/>
              </a:rPr>
              <a:t>تصبح درجة حرارة الماء </a:t>
            </a:r>
            <a:r>
              <a:rPr lang="ar-IQ" sz="2800" dirty="0" smtClean="0">
                <a:solidFill>
                  <a:prstClr val="black"/>
                </a:solidFill>
                <a:latin typeface="Arial" pitchFamily="34" charset="0"/>
                <a:ea typeface="Calibri"/>
                <a:cs typeface="Arial" pitchFamily="34" charset="0"/>
              </a:rPr>
              <a:t>مناسبة توضع</a:t>
            </a:r>
            <a:r>
              <a:rPr lang="ar-IQ" sz="2800" dirty="0" smtClean="0">
                <a:solidFill>
                  <a:prstClr val="black"/>
                </a:solidFill>
                <a:latin typeface="Arial" pitchFamily="34" charset="0"/>
                <a:cs typeface="Arial" pitchFamily="34" charset="0"/>
              </a:rPr>
              <a:t> </a:t>
            </a:r>
            <a:r>
              <a:rPr lang="ar-IQ" sz="2800" dirty="0" smtClean="0">
                <a:latin typeface="Arial" pitchFamily="34" charset="0"/>
                <a:ea typeface="Calibri"/>
                <a:cs typeface="Arial" pitchFamily="34" charset="0"/>
              </a:rPr>
              <a:t>مجموعة </a:t>
            </a:r>
            <a:r>
              <a:rPr lang="ar-IQ" sz="2800" dirty="0">
                <a:latin typeface="Arial" pitchFamily="34" charset="0"/>
                <a:ea typeface="Calibri"/>
                <a:cs typeface="Arial" pitchFamily="34" charset="0"/>
              </a:rPr>
              <a:t>أو مجموعتين من الأمهات تتكون كل </a:t>
            </a:r>
            <a:r>
              <a:rPr lang="ar-IQ" sz="2800" dirty="0" smtClean="0">
                <a:latin typeface="Arial" pitchFamily="34" charset="0"/>
                <a:ea typeface="Calibri"/>
                <a:cs typeface="Arial" pitchFamily="34" charset="0"/>
              </a:rPr>
              <a:t>منها </a:t>
            </a:r>
            <a:r>
              <a:rPr lang="ar-IQ" sz="2800" dirty="0">
                <a:latin typeface="Arial" pitchFamily="34" charset="0"/>
                <a:ea typeface="Calibri"/>
                <a:cs typeface="Arial" pitchFamily="34" charset="0"/>
              </a:rPr>
              <a:t>من </a:t>
            </a:r>
            <a:r>
              <a:rPr lang="ar-IQ" sz="2800" dirty="0" smtClean="0">
                <a:latin typeface="Arial" pitchFamily="34" charset="0"/>
                <a:ea typeface="Calibri"/>
                <a:cs typeface="Arial" pitchFamily="34" charset="0"/>
              </a:rPr>
              <a:t>اثنين من الإناث وثلاثة ذكور، ويتم </a:t>
            </a:r>
            <a:r>
              <a:rPr lang="ar-IQ" sz="2800" dirty="0">
                <a:latin typeface="Arial" pitchFamily="34" charset="0"/>
                <a:ea typeface="Calibri"/>
                <a:cs typeface="Arial" pitchFamily="34" charset="0"/>
              </a:rPr>
              <a:t>الاحتفاظ بها </a:t>
            </a:r>
            <a:r>
              <a:rPr lang="ar-IQ" sz="2800" dirty="0" smtClean="0">
                <a:latin typeface="Arial" pitchFamily="34" charset="0"/>
                <a:ea typeface="Calibri"/>
                <a:cs typeface="Arial" pitchFamily="34" charset="0"/>
              </a:rPr>
              <a:t>لبضعة أيام </a:t>
            </a:r>
            <a:r>
              <a:rPr lang="ar-IQ" sz="2800" dirty="0">
                <a:latin typeface="Arial" pitchFamily="34" charset="0"/>
                <a:ea typeface="Calibri"/>
                <a:cs typeface="Arial" pitchFamily="34" charset="0"/>
              </a:rPr>
              <a:t>في تدفق مستمر من </a:t>
            </a:r>
            <a:r>
              <a:rPr lang="ar-IQ" sz="2800" dirty="0" smtClean="0">
                <a:latin typeface="Arial" pitchFamily="34" charset="0"/>
                <a:ea typeface="Calibri"/>
                <a:cs typeface="Arial" pitchFamily="34" charset="0"/>
              </a:rPr>
              <a:t>الماء، </a:t>
            </a:r>
            <a:r>
              <a:rPr lang="ar-IQ" sz="2800" dirty="0">
                <a:latin typeface="Arial" pitchFamily="34" charset="0"/>
                <a:ea typeface="Calibri"/>
                <a:cs typeface="Arial" pitchFamily="34" charset="0"/>
              </a:rPr>
              <a:t>ثم </a:t>
            </a:r>
            <a:r>
              <a:rPr lang="ar-IQ" sz="2800" dirty="0" smtClean="0">
                <a:latin typeface="Arial" pitchFamily="34" charset="0"/>
                <a:ea typeface="Calibri"/>
                <a:cs typeface="Arial" pitchFamily="34" charset="0"/>
              </a:rPr>
              <a:t>يرفع </a:t>
            </a:r>
            <a:r>
              <a:rPr lang="ar-IQ" sz="2800" dirty="0">
                <a:latin typeface="Arial" pitchFamily="34" charset="0"/>
                <a:ea typeface="Calibri"/>
                <a:cs typeface="Arial" pitchFamily="34" charset="0"/>
              </a:rPr>
              <a:t>مستوى المياه </a:t>
            </a:r>
            <a:r>
              <a:rPr lang="ar-IQ" sz="2800" dirty="0" smtClean="0">
                <a:latin typeface="Arial" pitchFamily="34" charset="0"/>
                <a:ea typeface="Calibri"/>
                <a:cs typeface="Arial" pitchFamily="34" charset="0"/>
              </a:rPr>
              <a:t>ببطء </a:t>
            </a:r>
            <a:r>
              <a:rPr lang="ar-IQ" sz="2800" dirty="0">
                <a:latin typeface="Arial" pitchFamily="34" charset="0"/>
                <a:ea typeface="Calibri"/>
                <a:cs typeface="Arial" pitchFamily="34" charset="0"/>
              </a:rPr>
              <a:t>مما يؤدي إلى غمر </a:t>
            </a:r>
            <a:r>
              <a:rPr lang="ar-IQ" sz="2800" dirty="0" smtClean="0">
                <a:latin typeface="Arial" pitchFamily="34" charset="0"/>
                <a:ea typeface="Calibri"/>
                <a:cs typeface="Arial" pitchFamily="34" charset="0"/>
              </a:rPr>
              <a:t>المصطبة </a:t>
            </a:r>
            <a:r>
              <a:rPr lang="ar-IQ" sz="2800" dirty="0">
                <a:latin typeface="Arial" pitchFamily="34" charset="0"/>
                <a:ea typeface="Calibri"/>
                <a:cs typeface="Arial" pitchFamily="34" charset="0"/>
              </a:rPr>
              <a:t>العشبية. عادة ما تدفع هذه العملية الأمهات إلى التبويض النشط</a:t>
            </a:r>
            <a:r>
              <a:rPr lang="ar-IQ" sz="2800" dirty="0" smtClean="0">
                <a:latin typeface="Arial" pitchFamily="34" charset="0"/>
                <a:ea typeface="Calibri"/>
                <a:cs typeface="Arial" pitchFamily="34" charset="0"/>
              </a:rPr>
              <a:t>. وبعد </a:t>
            </a:r>
            <a:r>
              <a:rPr lang="ar-IQ" sz="2800" dirty="0">
                <a:latin typeface="Arial" pitchFamily="34" charset="0"/>
                <a:ea typeface="Calibri"/>
                <a:cs typeface="Arial" pitchFamily="34" charset="0"/>
              </a:rPr>
              <a:t>طرح الأسماك للمنتجات التكاثرية وحدوث عملية الإخصاب يتم خفض مستوى الماء قليلاً لدفع الأمهات الى الخندق ومن ثم إخراجها من </a:t>
            </a:r>
            <a:r>
              <a:rPr lang="ar-IQ" sz="2800" dirty="0" smtClean="0">
                <a:latin typeface="Arial" pitchFamily="34" charset="0"/>
                <a:ea typeface="Calibri"/>
                <a:cs typeface="Arial" pitchFamily="34" charset="0"/>
              </a:rPr>
              <a:t>الحوض. </a:t>
            </a:r>
            <a:r>
              <a:rPr lang="ar-IQ" sz="2800" dirty="0">
                <a:latin typeface="Arial" pitchFamily="34" charset="0"/>
                <a:ea typeface="Calibri"/>
                <a:cs typeface="Arial" pitchFamily="34" charset="0"/>
              </a:rPr>
              <a:t>وبعد التأكيد من وجود بيض ملتصق بالعشب يعاد غمرها بالماء، وبعد </a:t>
            </a:r>
            <a:r>
              <a:rPr lang="ar-IQ" sz="2800" dirty="0" smtClean="0">
                <a:latin typeface="Arial" pitchFamily="34" charset="0"/>
                <a:ea typeface="Calibri"/>
                <a:cs typeface="Arial" pitchFamily="34" charset="0"/>
              </a:rPr>
              <a:t>الفقس يمكن </a:t>
            </a:r>
            <a:r>
              <a:rPr lang="ar-IQ" sz="2800" dirty="0">
                <a:latin typeface="Arial" pitchFamily="34" charset="0"/>
                <a:ea typeface="Calibri"/>
                <a:cs typeface="Arial" pitchFamily="34" charset="0"/>
              </a:rPr>
              <a:t>ملاحظة اليرقات بسهولة باستخدام صفيحة بيضاء. </a:t>
            </a:r>
            <a:r>
              <a:rPr lang="ar-IQ" sz="2800" dirty="0" smtClean="0">
                <a:latin typeface="Arial" pitchFamily="34" charset="0"/>
                <a:ea typeface="Calibri"/>
                <a:cs typeface="Arial" pitchFamily="34" charset="0"/>
              </a:rPr>
              <a:t>وعندما </a:t>
            </a:r>
            <a:r>
              <a:rPr lang="ar-IQ" sz="2800" dirty="0">
                <a:latin typeface="Arial" pitchFamily="34" charset="0"/>
                <a:ea typeface="Calibri"/>
                <a:cs typeface="Arial" pitchFamily="34" charset="0"/>
              </a:rPr>
              <a:t>تصل الزريعة إلى </a:t>
            </a:r>
            <a:r>
              <a:rPr lang="en-US" sz="2800" dirty="0" smtClean="0">
                <a:latin typeface="Arial" pitchFamily="34" charset="0"/>
                <a:ea typeface="Calibri"/>
                <a:cs typeface="Arial" pitchFamily="34" charset="0"/>
              </a:rPr>
              <a:t>12</a:t>
            </a:r>
            <a:r>
              <a:rPr lang="ar-IQ" sz="2800" dirty="0" smtClean="0">
                <a:latin typeface="Arial" pitchFamily="34" charset="0"/>
                <a:ea typeface="Calibri"/>
                <a:cs typeface="Arial" pitchFamily="34" charset="0"/>
              </a:rPr>
              <a:t>-</a:t>
            </a:r>
            <a:r>
              <a:rPr lang="en-US" sz="2800" dirty="0" smtClean="0">
                <a:latin typeface="Arial" pitchFamily="34" charset="0"/>
                <a:ea typeface="Calibri"/>
                <a:cs typeface="Arial" pitchFamily="34" charset="0"/>
              </a:rPr>
              <a:t>15 </a:t>
            </a:r>
            <a:r>
              <a:rPr lang="ar-IQ" sz="2800" dirty="0" smtClean="0">
                <a:latin typeface="Arial" pitchFamily="34" charset="0"/>
                <a:ea typeface="Calibri"/>
                <a:cs typeface="Arial" pitchFamily="34" charset="0"/>
              </a:rPr>
              <a:t> </a:t>
            </a:r>
            <a:r>
              <a:rPr lang="ar-IQ" sz="2800" dirty="0">
                <a:latin typeface="Arial" pitchFamily="34" charset="0"/>
                <a:ea typeface="Calibri"/>
                <a:cs typeface="Arial" pitchFamily="34" charset="0"/>
              </a:rPr>
              <a:t>ملم بعد حوالي </a:t>
            </a:r>
            <a:r>
              <a:rPr lang="en-US" sz="2800" dirty="0" smtClean="0">
                <a:latin typeface="Arial" pitchFamily="34" charset="0"/>
                <a:ea typeface="Calibri"/>
                <a:cs typeface="Arial" pitchFamily="34" charset="0"/>
              </a:rPr>
              <a:t>10</a:t>
            </a:r>
            <a:r>
              <a:rPr lang="ar-IQ" sz="2800" dirty="0" smtClean="0">
                <a:latin typeface="Arial" pitchFamily="34" charset="0"/>
                <a:ea typeface="Calibri"/>
                <a:cs typeface="Arial" pitchFamily="34" charset="0"/>
              </a:rPr>
              <a:t> </a:t>
            </a:r>
            <a:r>
              <a:rPr lang="ar-IQ" sz="2800" dirty="0">
                <a:latin typeface="Arial" pitchFamily="34" charset="0"/>
                <a:ea typeface="Calibri"/>
                <a:cs typeface="Arial" pitchFamily="34" charset="0"/>
              </a:rPr>
              <a:t>أيام </a:t>
            </a:r>
            <a:r>
              <a:rPr lang="ar-IQ" sz="2800" dirty="0" smtClean="0">
                <a:latin typeface="Arial" pitchFamily="34" charset="0"/>
                <a:ea typeface="Calibri"/>
                <a:cs typeface="Arial" pitchFamily="34" charset="0"/>
              </a:rPr>
              <a:t>يتم </a:t>
            </a:r>
            <a:r>
              <a:rPr lang="ar-IQ" sz="2800" dirty="0">
                <a:latin typeface="Arial" pitchFamily="34" charset="0"/>
                <a:ea typeface="Calibri"/>
                <a:cs typeface="Arial" pitchFamily="34" charset="0"/>
              </a:rPr>
              <a:t>حصادها عن طريق تجفيف الأحواض.</a:t>
            </a:r>
            <a:endParaRPr lang="en-US" sz="2800" dirty="0">
              <a:latin typeface="Arial" pitchFamily="34" charset="0"/>
              <a:ea typeface="Calibri"/>
              <a:cs typeface="Arial" pitchFamily="34" charset="0"/>
            </a:endParaRPr>
          </a:p>
        </p:txBody>
      </p:sp>
    </p:spTree>
    <p:extLst>
      <p:ext uri="{BB962C8B-B14F-4D97-AF65-F5344CB8AC3E}">
        <p14:creationId xmlns:p14="http://schemas.microsoft.com/office/powerpoint/2010/main" val="193081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X5085E0M"/>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2925"/>
            <a:ext cx="7632847" cy="5126315"/>
          </a:xfrm>
          <a:prstGeom prst="rect">
            <a:avLst/>
          </a:prstGeom>
          <a:noFill/>
          <a:ln>
            <a:noFill/>
          </a:ln>
        </p:spPr>
      </p:pic>
      <p:sp>
        <p:nvSpPr>
          <p:cNvPr id="3" name="مستطيل 2"/>
          <p:cNvSpPr/>
          <p:nvPr/>
        </p:nvSpPr>
        <p:spPr>
          <a:xfrm>
            <a:off x="2987824" y="6021288"/>
            <a:ext cx="28083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800" b="1" dirty="0" smtClean="0">
                <a:solidFill>
                  <a:srgbClr val="0070C0"/>
                </a:solidFill>
                <a:latin typeface="Arial" pitchFamily="34" charset="0"/>
                <a:cs typeface="Arial" pitchFamily="34" charset="0"/>
              </a:rPr>
              <a:t>Dubish</a:t>
            </a:r>
            <a:r>
              <a:rPr lang="en-US" sz="2800" b="1" dirty="0">
                <a:solidFill>
                  <a:srgbClr val="0070C0"/>
                </a:solidFill>
                <a:latin typeface="Arial" pitchFamily="34" charset="0"/>
                <a:cs typeface="Arial" pitchFamily="34" charset="0"/>
              </a:rPr>
              <a:t> </a:t>
            </a:r>
            <a:r>
              <a:rPr lang="en-US" sz="2800" b="1" dirty="0" smtClean="0">
                <a:solidFill>
                  <a:srgbClr val="0070C0"/>
                </a:solidFill>
                <a:latin typeface="Arial" pitchFamily="34" charset="0"/>
                <a:cs typeface="Arial" pitchFamily="34" charset="0"/>
              </a:rPr>
              <a:t>Ponds</a:t>
            </a:r>
            <a:r>
              <a:rPr lang="ar-IQ" sz="2800" b="1" dirty="0" smtClean="0">
                <a:solidFill>
                  <a:srgbClr val="0070C0"/>
                </a:solidFill>
                <a:latin typeface="Arial" pitchFamily="34" charset="0"/>
                <a:cs typeface="Arial" pitchFamily="34" charset="0"/>
              </a:rPr>
              <a:t> </a:t>
            </a:r>
            <a:endParaRPr lang="ar-IQ"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6020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89446"/>
            <a:ext cx="8532440" cy="3323987"/>
          </a:xfrm>
          <a:prstGeom prst="rect">
            <a:avLst/>
          </a:prstGeom>
        </p:spPr>
        <p:txBody>
          <a:bodyPr wrap="square">
            <a:spAutoFit/>
          </a:bodyPr>
          <a:lstStyle/>
          <a:p>
            <a:pPr algn="just">
              <a:lnSpc>
                <a:spcPct val="150000"/>
              </a:lnSpc>
            </a:pPr>
            <a:r>
              <a:rPr lang="ar-IQ" sz="2800" b="1" dirty="0" smtClean="0">
                <a:solidFill>
                  <a:srgbClr val="FF0000"/>
                </a:solidFill>
              </a:rPr>
              <a:t>التكثير </a:t>
            </a:r>
            <a:r>
              <a:rPr lang="ar-IQ" sz="2800" b="1" dirty="0">
                <a:solidFill>
                  <a:srgbClr val="FF0000"/>
                </a:solidFill>
              </a:rPr>
              <a:t>شبه </a:t>
            </a:r>
            <a:r>
              <a:rPr lang="ar-IQ" sz="2800" b="1" dirty="0" smtClean="0">
                <a:solidFill>
                  <a:srgbClr val="FF0000"/>
                </a:solidFill>
              </a:rPr>
              <a:t>الاصطناعي </a:t>
            </a:r>
            <a:r>
              <a:rPr lang="en-GB" sz="2800" b="1" dirty="0">
                <a:solidFill>
                  <a:srgbClr val="00B050"/>
                </a:solidFill>
                <a:latin typeface="Arial" pitchFamily="34" charset="0"/>
                <a:cs typeface="Arial" pitchFamily="34" charset="0"/>
              </a:rPr>
              <a:t>Semi-artificial propagation</a:t>
            </a:r>
            <a:r>
              <a:rPr lang="ar-IQ" sz="2800" dirty="0" smtClean="0"/>
              <a:t>:  </a:t>
            </a:r>
            <a:r>
              <a:rPr lang="ar-IQ" sz="2800" dirty="0"/>
              <a:t>تعطى الأسماك الناضجة  حقنة </a:t>
            </a:r>
            <a:r>
              <a:rPr lang="ar-IQ" sz="2800" dirty="0" smtClean="0"/>
              <a:t> واحدة من </a:t>
            </a:r>
            <a:r>
              <a:rPr lang="ar-IQ" sz="2800" dirty="0"/>
              <a:t>الهرمون للحث على التبويض وتترك </a:t>
            </a:r>
            <a:r>
              <a:rPr lang="ar-IQ" sz="2800" dirty="0" smtClean="0"/>
              <a:t>لتضع </a:t>
            </a:r>
            <a:r>
              <a:rPr lang="ar-IQ" sz="2800" dirty="0"/>
              <a:t>بيوضها </a:t>
            </a:r>
            <a:r>
              <a:rPr lang="ar-IQ" sz="2800" dirty="0" smtClean="0"/>
              <a:t>طبيعياً، وفي هذه الطريقة  يساعد الحقن الهرموني بجرعة واحدة </a:t>
            </a:r>
            <a:r>
              <a:rPr lang="ar-IQ" sz="2800" dirty="0"/>
              <a:t>على إحداث </a:t>
            </a:r>
            <a:r>
              <a:rPr lang="ar-IQ" sz="2800" dirty="0" smtClean="0"/>
              <a:t>تزامن التبويض في </a:t>
            </a:r>
            <a:r>
              <a:rPr lang="ar-IQ" sz="2800" dirty="0"/>
              <a:t>الأحواض </a:t>
            </a:r>
            <a:r>
              <a:rPr lang="ar-IQ" sz="2800" dirty="0" smtClean="0"/>
              <a:t>العشبية، الهابانات أو </a:t>
            </a:r>
            <a:r>
              <a:rPr lang="ar-IQ" sz="2800" dirty="0"/>
              <a:t>في </a:t>
            </a:r>
            <a:r>
              <a:rPr lang="ar-IQ" sz="2800" dirty="0" smtClean="0"/>
              <a:t>الكاكابان والسلال. </a:t>
            </a:r>
            <a:endParaRPr lang="ar-IQ" sz="2800" dirty="0"/>
          </a:p>
        </p:txBody>
      </p:sp>
      <p:sp>
        <p:nvSpPr>
          <p:cNvPr id="4" name="مستطيل 3"/>
          <p:cNvSpPr/>
          <p:nvPr/>
        </p:nvSpPr>
        <p:spPr>
          <a:xfrm>
            <a:off x="395536" y="3945830"/>
            <a:ext cx="8568952" cy="1951496"/>
          </a:xfrm>
          <a:prstGeom prst="rect">
            <a:avLst/>
          </a:prstGeom>
        </p:spPr>
        <p:txBody>
          <a:bodyPr wrap="square">
            <a:spAutoFit/>
          </a:bodyPr>
          <a:lstStyle/>
          <a:p>
            <a:pPr algn="just">
              <a:lnSpc>
                <a:spcPct val="150000"/>
              </a:lnSpc>
            </a:pPr>
            <a:r>
              <a:rPr lang="ar-IQ" sz="2800" b="1" dirty="0" err="1" smtClean="0">
                <a:solidFill>
                  <a:srgbClr val="FF0000"/>
                </a:solidFill>
                <a:ea typeface="Calibri"/>
              </a:rPr>
              <a:t>الهبانات</a:t>
            </a:r>
            <a:r>
              <a:rPr lang="ar-IQ" sz="2800" b="1" dirty="0" smtClean="0">
                <a:ea typeface="Calibri"/>
              </a:rPr>
              <a:t> </a:t>
            </a:r>
            <a:r>
              <a:rPr lang="en-US" sz="2800" b="1" dirty="0" err="1" smtClean="0">
                <a:solidFill>
                  <a:srgbClr val="00B050"/>
                </a:solidFill>
                <a:latin typeface="Simplified Arabic"/>
                <a:ea typeface="Calibri"/>
              </a:rPr>
              <a:t>Hapas</a:t>
            </a:r>
            <a:r>
              <a:rPr lang="en-US" sz="2800" dirty="0" smtClean="0">
                <a:latin typeface="Simplified Arabic"/>
                <a:ea typeface="Calibri"/>
              </a:rPr>
              <a:t> </a:t>
            </a:r>
            <a:r>
              <a:rPr lang="ar-IQ" sz="2800" dirty="0" smtClean="0">
                <a:latin typeface="Simplified Arabic"/>
                <a:ea typeface="Calibri"/>
              </a:rPr>
              <a:t>:  وهي عبارة </a:t>
            </a:r>
            <a:r>
              <a:rPr lang="ar-IQ" sz="2800" dirty="0">
                <a:latin typeface="Simplified Arabic"/>
                <a:ea typeface="Calibri"/>
              </a:rPr>
              <a:t>عن قطع قماش بمساحة </a:t>
            </a:r>
            <a:r>
              <a:rPr lang="ar-IQ" sz="2800" dirty="0" smtClean="0">
                <a:latin typeface="Simplified Arabic"/>
                <a:ea typeface="Calibri"/>
              </a:rPr>
              <a:t> </a:t>
            </a:r>
            <a:r>
              <a:rPr lang="en-US" sz="2800" dirty="0" smtClean="0">
                <a:latin typeface="Simplified Arabic"/>
                <a:ea typeface="Calibri"/>
              </a:rPr>
              <a:t>1 x2 </a:t>
            </a:r>
            <a:r>
              <a:rPr lang="en-US" sz="2800" dirty="0" smtClean="0">
                <a:latin typeface="Simplified Arabic"/>
                <a:ea typeface="Calibri"/>
              </a:rPr>
              <a:t>x1 </a:t>
            </a:r>
            <a:r>
              <a:rPr lang="ar-IQ" sz="2800" dirty="0" smtClean="0">
                <a:latin typeface="Simplified Arabic"/>
                <a:ea typeface="Calibri"/>
              </a:rPr>
              <a:t>م </a:t>
            </a:r>
            <a:r>
              <a:rPr lang="ar-IQ" sz="2800" dirty="0">
                <a:latin typeface="Simplified Arabic"/>
                <a:ea typeface="Calibri"/>
              </a:rPr>
              <a:t>ومثبتة من اركانها الأربعة </a:t>
            </a:r>
            <a:r>
              <a:rPr lang="ar-IQ" sz="2800" dirty="0" smtClean="0">
                <a:latin typeface="Simplified Arabic"/>
                <a:ea typeface="Calibri"/>
              </a:rPr>
              <a:t>بواسط أوتاد من الخيزران وتترك فيها الأمهات لحين </a:t>
            </a:r>
            <a:r>
              <a:rPr lang="ar-IQ" sz="2800" dirty="0">
                <a:latin typeface="Simplified Arabic"/>
                <a:ea typeface="Calibri"/>
              </a:rPr>
              <a:t>وضعها للبيض ثم تخرج </a:t>
            </a:r>
            <a:r>
              <a:rPr lang="ar-IQ" sz="2800" dirty="0" smtClean="0">
                <a:latin typeface="Simplified Arabic"/>
                <a:ea typeface="Calibri"/>
              </a:rPr>
              <a:t>وتترك </a:t>
            </a:r>
            <a:r>
              <a:rPr lang="ar-IQ" sz="2800" dirty="0">
                <a:latin typeface="Simplified Arabic"/>
                <a:ea typeface="Calibri"/>
              </a:rPr>
              <a:t>البيوض </a:t>
            </a:r>
            <a:r>
              <a:rPr lang="ar-IQ" sz="2800" dirty="0" smtClean="0">
                <a:latin typeface="Simplified Arabic"/>
                <a:ea typeface="Calibri"/>
              </a:rPr>
              <a:t>لتفقس.</a:t>
            </a:r>
            <a:endParaRPr lang="ar-IQ" sz="2800" dirty="0"/>
          </a:p>
        </p:txBody>
      </p:sp>
    </p:spTree>
    <p:extLst>
      <p:ext uri="{BB962C8B-B14F-4D97-AF65-F5344CB8AC3E}">
        <p14:creationId xmlns:p14="http://schemas.microsoft.com/office/powerpoint/2010/main" val="1790596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6672"/>
            <a:ext cx="8352929" cy="2031325"/>
          </a:xfrm>
          <a:prstGeom prst="rect">
            <a:avLst/>
          </a:prstGeom>
        </p:spPr>
        <p:txBody>
          <a:bodyPr wrap="square">
            <a:spAutoFit/>
          </a:bodyPr>
          <a:lstStyle/>
          <a:p>
            <a:pPr algn="just">
              <a:lnSpc>
                <a:spcPct val="150000"/>
              </a:lnSpc>
            </a:pPr>
            <a:r>
              <a:rPr lang="ar-IQ" sz="2800" b="1" dirty="0" smtClean="0">
                <a:solidFill>
                  <a:srgbClr val="FF0000"/>
                </a:solidFill>
              </a:rPr>
              <a:t>الكاكابانات </a:t>
            </a:r>
            <a:r>
              <a:rPr lang="en-GB" sz="2800" b="1" dirty="0" smtClean="0">
                <a:solidFill>
                  <a:srgbClr val="00B050"/>
                </a:solidFill>
              </a:rPr>
              <a:t>Kakabans</a:t>
            </a:r>
            <a:r>
              <a:rPr lang="ar-IQ" sz="2800" dirty="0" smtClean="0">
                <a:solidFill>
                  <a:srgbClr val="00B050"/>
                </a:solidFill>
              </a:rPr>
              <a:t> </a:t>
            </a:r>
            <a:r>
              <a:rPr lang="ar-IQ" sz="2800" dirty="0" smtClean="0">
                <a:solidFill>
                  <a:prstClr val="black"/>
                </a:solidFill>
              </a:rPr>
              <a:t>: وهي عبارة عن حصائر تعمل من سعف النخيل او الليف وتوضع بشكل عمودي في الحوض لكي تضع عليها الأناث المسرئة بيوضها </a:t>
            </a:r>
            <a:endParaRPr lang="ar-IQ"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367240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565" y="2564905"/>
            <a:ext cx="357187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436096" y="6021288"/>
            <a:ext cx="27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00B050"/>
                </a:solidFill>
                <a:latin typeface="Arial" pitchFamily="34" charset="0"/>
                <a:cs typeface="Arial" pitchFamily="34" charset="0"/>
              </a:rPr>
              <a:t>Hapas</a:t>
            </a:r>
            <a:endParaRPr lang="ar-IQ" sz="2800" b="1" dirty="0">
              <a:solidFill>
                <a:srgbClr val="00B050"/>
              </a:solidFill>
              <a:latin typeface="Arial" pitchFamily="34" charset="0"/>
              <a:cs typeface="Arial" pitchFamily="34" charset="0"/>
            </a:endParaRPr>
          </a:p>
        </p:txBody>
      </p:sp>
      <p:sp>
        <p:nvSpPr>
          <p:cNvPr id="7" name="مستطيل 6"/>
          <p:cNvSpPr/>
          <p:nvPr/>
        </p:nvSpPr>
        <p:spPr>
          <a:xfrm>
            <a:off x="1043608" y="6093296"/>
            <a:ext cx="27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00B050"/>
                </a:solidFill>
                <a:latin typeface="Arial" pitchFamily="34" charset="0"/>
                <a:cs typeface="Arial" pitchFamily="34" charset="0"/>
              </a:rPr>
              <a:t>Kakabans</a:t>
            </a:r>
            <a:endParaRPr lang="ar-IQ" sz="28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34824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6476" y="620688"/>
            <a:ext cx="8586004" cy="2597827"/>
          </a:xfrm>
          <a:prstGeom prst="rect">
            <a:avLst/>
          </a:prstGeom>
        </p:spPr>
        <p:txBody>
          <a:bodyPr wrap="none">
            <a:spAutoFit/>
          </a:bodyPr>
          <a:lstStyle/>
          <a:p>
            <a:pPr>
              <a:lnSpc>
                <a:spcPct val="150000"/>
              </a:lnSpc>
            </a:pPr>
            <a:r>
              <a:rPr lang="ar-IQ" sz="2800" b="1" dirty="0" smtClean="0">
                <a:solidFill>
                  <a:srgbClr val="FF0000"/>
                </a:solidFill>
                <a:latin typeface="Arial" pitchFamily="34" charset="0"/>
                <a:cs typeface="Arial" pitchFamily="34" charset="0"/>
              </a:rPr>
              <a:t>السلال</a:t>
            </a:r>
            <a:r>
              <a:rPr lang="ar-IQ" sz="2800" b="1" dirty="0" smtClean="0">
                <a:latin typeface="Arial" pitchFamily="34" charset="0"/>
                <a:cs typeface="Arial" pitchFamily="34" charset="0"/>
              </a:rPr>
              <a:t>  </a:t>
            </a:r>
            <a:r>
              <a:rPr lang="en-US" sz="2800" b="1" dirty="0" smtClean="0">
                <a:latin typeface="Arial" pitchFamily="34" charset="0"/>
                <a:cs typeface="Arial" pitchFamily="34" charset="0"/>
              </a:rPr>
              <a:t> </a:t>
            </a:r>
            <a:r>
              <a:rPr lang="en-GB" sz="2800" b="1" dirty="0" smtClean="0">
                <a:solidFill>
                  <a:srgbClr val="00B050"/>
                </a:solidFill>
                <a:latin typeface="Arial" pitchFamily="34" charset="0"/>
                <a:cs typeface="Arial" pitchFamily="34" charset="0"/>
              </a:rPr>
              <a:t>Baskets</a:t>
            </a:r>
            <a:r>
              <a:rPr lang="ar-IQ" sz="2800" dirty="0" smtClean="0">
                <a:solidFill>
                  <a:prstClr val="black"/>
                </a:solidFill>
                <a:latin typeface="Arial" pitchFamily="34" charset="0"/>
                <a:cs typeface="Arial" pitchFamily="34" charset="0"/>
              </a:rPr>
              <a:t>: وهي عبارة عن سلال مصنعة من قصب الخيزران </a:t>
            </a:r>
          </a:p>
          <a:p>
            <a:pPr>
              <a:lnSpc>
                <a:spcPct val="150000"/>
              </a:lnSpc>
            </a:pPr>
            <a:r>
              <a:rPr lang="ar-IQ" sz="2800" dirty="0" smtClean="0">
                <a:solidFill>
                  <a:prstClr val="black"/>
                </a:solidFill>
                <a:latin typeface="Arial" pitchFamily="34" charset="0"/>
                <a:cs typeface="Arial" pitchFamily="34" charset="0"/>
              </a:rPr>
              <a:t>توضع داخل الحوض وتخصب وتحضن في داخلها البيوض الناضجة وبعد </a:t>
            </a:r>
          </a:p>
          <a:p>
            <a:pPr>
              <a:lnSpc>
                <a:spcPct val="150000"/>
              </a:lnSpc>
            </a:pPr>
            <a:r>
              <a:rPr lang="ar-IQ" sz="2800" dirty="0" smtClean="0">
                <a:solidFill>
                  <a:prstClr val="black"/>
                </a:solidFill>
                <a:latin typeface="Arial" pitchFamily="34" charset="0"/>
                <a:cs typeface="Arial" pitchFamily="34" charset="0"/>
              </a:rPr>
              <a:t>حدوث الفقس تخرج اليرقات من خلال الفتحات الموجودة فيها الى الحوض</a:t>
            </a:r>
          </a:p>
          <a:p>
            <a:pPr>
              <a:lnSpc>
                <a:spcPct val="150000"/>
              </a:lnSpc>
            </a:pPr>
            <a:r>
              <a:rPr lang="ar-IQ" sz="2800" dirty="0" smtClean="0">
                <a:solidFill>
                  <a:prstClr val="black"/>
                </a:solidFill>
                <a:latin typeface="Arial" pitchFamily="34" charset="0"/>
                <a:cs typeface="Arial" pitchFamily="34" charset="0"/>
              </a:rPr>
              <a:t>وترفع السلال خارج الحوض</a:t>
            </a:r>
            <a:endParaRPr lang="ar-IQ" sz="28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18515"/>
            <a:ext cx="4608512" cy="316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43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811</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نسق Office</vt:lpstr>
      <vt:lpstr>المحاضرة الأولى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DELL</dc:creator>
  <cp:lastModifiedBy>Maher</cp:lastModifiedBy>
  <cp:revision>61</cp:revision>
  <dcterms:created xsi:type="dcterms:W3CDTF">2021-05-07T10:30:14Z</dcterms:created>
  <dcterms:modified xsi:type="dcterms:W3CDTF">2023-03-04T18:56:30Z</dcterms:modified>
</cp:coreProperties>
</file>